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9" r:id="rId4"/>
  </p:sldMasterIdLst>
  <p:notesMasterIdLst>
    <p:notesMasterId r:id="rId30"/>
  </p:notesMasterIdLst>
  <p:sldIdLst>
    <p:sldId id="305" r:id="rId5"/>
    <p:sldId id="257" r:id="rId6"/>
    <p:sldId id="295" r:id="rId7"/>
    <p:sldId id="276" r:id="rId8"/>
    <p:sldId id="307" r:id="rId9"/>
    <p:sldId id="306" r:id="rId10"/>
    <p:sldId id="573" r:id="rId11"/>
    <p:sldId id="294" r:id="rId12"/>
    <p:sldId id="574" r:id="rId13"/>
    <p:sldId id="267" r:id="rId14"/>
    <p:sldId id="319" r:id="rId15"/>
    <p:sldId id="278" r:id="rId16"/>
    <p:sldId id="268" r:id="rId17"/>
    <p:sldId id="298" r:id="rId18"/>
    <p:sldId id="299" r:id="rId19"/>
    <p:sldId id="279" r:id="rId20"/>
    <p:sldId id="300" r:id="rId21"/>
    <p:sldId id="571" r:id="rId22"/>
    <p:sldId id="309" r:id="rId23"/>
    <p:sldId id="310" r:id="rId24"/>
    <p:sldId id="311" r:id="rId25"/>
    <p:sldId id="314" r:id="rId26"/>
    <p:sldId id="318" r:id="rId27"/>
    <p:sldId id="301" r:id="rId28"/>
    <p:sldId id="30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34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sa Beth Rod, Dr" userId="afee1342-4dc2-48cf-a84a-3907893577b9" providerId="ADAL" clId="{8F8CFD43-F776-4A4F-BFC8-38D654926ACE}"/>
    <pc:docChg chg="modSld">
      <pc:chgData name="Alisa Beth Rod, Dr" userId="afee1342-4dc2-48cf-a84a-3907893577b9" providerId="ADAL" clId="{8F8CFD43-F776-4A4F-BFC8-38D654926ACE}" dt="2022-08-08T14:21:15.205" v="14" actId="6549"/>
      <pc:docMkLst>
        <pc:docMk/>
      </pc:docMkLst>
      <pc:sldChg chg="modNotesTx">
        <pc:chgData name="Alisa Beth Rod, Dr" userId="afee1342-4dc2-48cf-a84a-3907893577b9" providerId="ADAL" clId="{8F8CFD43-F776-4A4F-BFC8-38D654926ACE}" dt="2022-08-08T14:20:26.940" v="1" actId="6549"/>
        <pc:sldMkLst>
          <pc:docMk/>
          <pc:sldMk cId="4225834372" sldId="267"/>
        </pc:sldMkLst>
      </pc:sldChg>
      <pc:sldChg chg="modNotesTx">
        <pc:chgData name="Alisa Beth Rod, Dr" userId="afee1342-4dc2-48cf-a84a-3907893577b9" providerId="ADAL" clId="{8F8CFD43-F776-4A4F-BFC8-38D654926ACE}" dt="2022-08-08T14:20:41.139" v="4" actId="6549"/>
        <pc:sldMkLst>
          <pc:docMk/>
          <pc:sldMk cId="3175491498" sldId="268"/>
        </pc:sldMkLst>
      </pc:sldChg>
      <pc:sldChg chg="modNotesTx">
        <pc:chgData name="Alisa Beth Rod, Dr" userId="afee1342-4dc2-48cf-a84a-3907893577b9" providerId="ADAL" clId="{8F8CFD43-F776-4A4F-BFC8-38D654926ACE}" dt="2022-08-08T14:20:38.461" v="3" actId="6549"/>
        <pc:sldMkLst>
          <pc:docMk/>
          <pc:sldMk cId="1718042930" sldId="278"/>
        </pc:sldMkLst>
      </pc:sldChg>
      <pc:sldChg chg="modNotesTx">
        <pc:chgData name="Alisa Beth Rod, Dr" userId="afee1342-4dc2-48cf-a84a-3907893577b9" providerId="ADAL" clId="{8F8CFD43-F776-4A4F-BFC8-38D654926ACE}" dt="2022-08-08T14:20:55.180" v="7" actId="6549"/>
        <pc:sldMkLst>
          <pc:docMk/>
          <pc:sldMk cId="860717232" sldId="279"/>
        </pc:sldMkLst>
      </pc:sldChg>
      <pc:sldChg chg="modNotesTx">
        <pc:chgData name="Alisa Beth Rod, Dr" userId="afee1342-4dc2-48cf-a84a-3907893577b9" providerId="ADAL" clId="{8F8CFD43-F776-4A4F-BFC8-38D654926ACE}" dt="2022-08-08T14:20:18.610" v="0" actId="6549"/>
        <pc:sldMkLst>
          <pc:docMk/>
          <pc:sldMk cId="93998960" sldId="294"/>
        </pc:sldMkLst>
      </pc:sldChg>
      <pc:sldChg chg="modNotesTx">
        <pc:chgData name="Alisa Beth Rod, Dr" userId="afee1342-4dc2-48cf-a84a-3907893577b9" providerId="ADAL" clId="{8F8CFD43-F776-4A4F-BFC8-38D654926ACE}" dt="2022-08-08T14:20:46.859" v="5" actId="6549"/>
        <pc:sldMkLst>
          <pc:docMk/>
          <pc:sldMk cId="290009007" sldId="298"/>
        </pc:sldMkLst>
      </pc:sldChg>
      <pc:sldChg chg="modNotesTx">
        <pc:chgData name="Alisa Beth Rod, Dr" userId="afee1342-4dc2-48cf-a84a-3907893577b9" providerId="ADAL" clId="{8F8CFD43-F776-4A4F-BFC8-38D654926ACE}" dt="2022-08-08T14:20:52.681" v="6" actId="6549"/>
        <pc:sldMkLst>
          <pc:docMk/>
          <pc:sldMk cId="2638277699" sldId="299"/>
        </pc:sldMkLst>
      </pc:sldChg>
      <pc:sldChg chg="modNotesTx">
        <pc:chgData name="Alisa Beth Rod, Dr" userId="afee1342-4dc2-48cf-a84a-3907893577b9" providerId="ADAL" clId="{8F8CFD43-F776-4A4F-BFC8-38D654926ACE}" dt="2022-08-08T14:20:58.510" v="8" actId="6549"/>
        <pc:sldMkLst>
          <pc:docMk/>
          <pc:sldMk cId="3239391863" sldId="300"/>
        </pc:sldMkLst>
      </pc:sldChg>
      <pc:sldChg chg="modNotesTx">
        <pc:chgData name="Alisa Beth Rod, Dr" userId="afee1342-4dc2-48cf-a84a-3907893577b9" providerId="ADAL" clId="{8F8CFD43-F776-4A4F-BFC8-38D654926ACE}" dt="2022-08-08T14:21:04.630" v="10" actId="6549"/>
        <pc:sldMkLst>
          <pc:docMk/>
          <pc:sldMk cId="1115681877" sldId="309"/>
        </pc:sldMkLst>
      </pc:sldChg>
      <pc:sldChg chg="modNotesTx">
        <pc:chgData name="Alisa Beth Rod, Dr" userId="afee1342-4dc2-48cf-a84a-3907893577b9" providerId="ADAL" clId="{8F8CFD43-F776-4A4F-BFC8-38D654926ACE}" dt="2022-08-08T14:21:07.328" v="11" actId="6549"/>
        <pc:sldMkLst>
          <pc:docMk/>
          <pc:sldMk cId="1115345891" sldId="310"/>
        </pc:sldMkLst>
      </pc:sldChg>
      <pc:sldChg chg="modNotesTx">
        <pc:chgData name="Alisa Beth Rod, Dr" userId="afee1342-4dc2-48cf-a84a-3907893577b9" providerId="ADAL" clId="{8F8CFD43-F776-4A4F-BFC8-38D654926ACE}" dt="2022-08-08T14:21:10.164" v="12" actId="6549"/>
        <pc:sldMkLst>
          <pc:docMk/>
          <pc:sldMk cId="3538937000" sldId="311"/>
        </pc:sldMkLst>
      </pc:sldChg>
      <pc:sldChg chg="modNotesTx">
        <pc:chgData name="Alisa Beth Rod, Dr" userId="afee1342-4dc2-48cf-a84a-3907893577b9" providerId="ADAL" clId="{8F8CFD43-F776-4A4F-BFC8-38D654926ACE}" dt="2022-08-08T14:21:12.594" v="13" actId="6549"/>
        <pc:sldMkLst>
          <pc:docMk/>
          <pc:sldMk cId="845824655" sldId="314"/>
        </pc:sldMkLst>
      </pc:sldChg>
      <pc:sldChg chg="modNotesTx">
        <pc:chgData name="Alisa Beth Rod, Dr" userId="afee1342-4dc2-48cf-a84a-3907893577b9" providerId="ADAL" clId="{8F8CFD43-F776-4A4F-BFC8-38D654926ACE}" dt="2022-08-08T14:21:15.205" v="14" actId="6549"/>
        <pc:sldMkLst>
          <pc:docMk/>
          <pc:sldMk cId="3090702056" sldId="318"/>
        </pc:sldMkLst>
      </pc:sldChg>
      <pc:sldChg chg="modNotesTx">
        <pc:chgData name="Alisa Beth Rod, Dr" userId="afee1342-4dc2-48cf-a84a-3907893577b9" providerId="ADAL" clId="{8F8CFD43-F776-4A4F-BFC8-38D654926ACE}" dt="2022-08-08T14:20:33.036" v="2" actId="6549"/>
        <pc:sldMkLst>
          <pc:docMk/>
          <pc:sldMk cId="522806832" sldId="319"/>
        </pc:sldMkLst>
      </pc:sldChg>
      <pc:sldChg chg="modNotesTx">
        <pc:chgData name="Alisa Beth Rod, Dr" userId="afee1342-4dc2-48cf-a84a-3907893577b9" providerId="ADAL" clId="{8F8CFD43-F776-4A4F-BFC8-38D654926ACE}" dt="2022-08-08T14:21:01.434" v="9" actId="6549"/>
        <pc:sldMkLst>
          <pc:docMk/>
          <pc:sldMk cId="1935809691" sldId="571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cc.ac.uk/guidance/standards/metadata" TargetMode="External"/><Relationship Id="rId2" Type="http://schemas.openxmlformats.org/officeDocument/2006/relationships/hyperlink" Target="https://ddialliance.org/" TargetMode="External"/><Relationship Id="rId1" Type="http://schemas.openxmlformats.org/officeDocument/2006/relationships/hyperlink" Target="http://dublincore.org/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cc.ac.uk/guidance/standards/metadata" TargetMode="External"/><Relationship Id="rId2" Type="http://schemas.openxmlformats.org/officeDocument/2006/relationships/hyperlink" Target="https://ddialliance.org/" TargetMode="External"/><Relationship Id="rId1" Type="http://schemas.openxmlformats.org/officeDocument/2006/relationships/hyperlink" Target="http://dublincore.org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505175-8335-479B-B6B7-29C3A767F41A}" type="doc">
      <dgm:prSet loTypeId="urn:microsoft.com/office/officeart/2016/7/layout/VerticalSolidAction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8EC3F9E-AECE-47D2-812B-199127286566}">
      <dgm:prSet custT="1"/>
      <dgm:spPr/>
      <dgm:t>
        <a:bodyPr/>
        <a:lstStyle/>
        <a:p>
          <a:r>
            <a:rPr lang="en-US" sz="1800"/>
            <a:t>What is metadata?</a:t>
          </a:r>
        </a:p>
      </dgm:t>
    </dgm:pt>
    <dgm:pt modelId="{3BD07304-D174-4F8D-A0A6-1F6E224EB027}" type="parTrans" cxnId="{3E3132A7-8C57-438E-A911-8C8CE6739C3D}">
      <dgm:prSet/>
      <dgm:spPr/>
      <dgm:t>
        <a:bodyPr/>
        <a:lstStyle/>
        <a:p>
          <a:endParaRPr lang="en-US" sz="1800"/>
        </a:p>
      </dgm:t>
    </dgm:pt>
    <dgm:pt modelId="{CAB49BC3-FDB2-4C3F-95F7-CD8A0EC4877C}" type="sibTrans" cxnId="{3E3132A7-8C57-438E-A911-8C8CE6739C3D}">
      <dgm:prSet/>
      <dgm:spPr/>
      <dgm:t>
        <a:bodyPr/>
        <a:lstStyle/>
        <a:p>
          <a:endParaRPr lang="en-US" sz="1800"/>
        </a:p>
      </dgm:t>
    </dgm:pt>
    <dgm:pt modelId="{FC7ADA1E-D744-4949-B94C-F1283FF1167B}">
      <dgm:prSet custT="1"/>
      <dgm:spPr/>
      <dgm:t>
        <a:bodyPr/>
        <a:lstStyle/>
        <a:p>
          <a:r>
            <a:rPr lang="en-US" sz="1800"/>
            <a:t>Data about data</a:t>
          </a:r>
        </a:p>
      </dgm:t>
    </dgm:pt>
    <dgm:pt modelId="{29D2762D-BC3E-4928-B78C-DB23C45F3396}" type="parTrans" cxnId="{A6F8FB07-1635-4814-A8EC-8609F53F22FA}">
      <dgm:prSet/>
      <dgm:spPr/>
      <dgm:t>
        <a:bodyPr/>
        <a:lstStyle/>
        <a:p>
          <a:endParaRPr lang="en-US" sz="1800"/>
        </a:p>
      </dgm:t>
    </dgm:pt>
    <dgm:pt modelId="{974110E2-3DE2-4309-8D6A-BA4B037C6F6F}" type="sibTrans" cxnId="{A6F8FB07-1635-4814-A8EC-8609F53F22FA}">
      <dgm:prSet/>
      <dgm:spPr/>
      <dgm:t>
        <a:bodyPr/>
        <a:lstStyle/>
        <a:p>
          <a:endParaRPr lang="en-US" sz="1800"/>
        </a:p>
      </dgm:t>
    </dgm:pt>
    <dgm:pt modelId="{5D86C976-9137-4254-85E4-5580D770DB6A}">
      <dgm:prSet custT="1"/>
      <dgm:spPr/>
      <dgm:t>
        <a:bodyPr/>
        <a:lstStyle/>
        <a:p>
          <a:r>
            <a:rPr lang="en-US" sz="1800"/>
            <a:t>Enables others to understand the data</a:t>
          </a:r>
        </a:p>
      </dgm:t>
    </dgm:pt>
    <dgm:pt modelId="{0BA8EE08-966B-44B9-8BB5-04EF1E8C69E2}" type="parTrans" cxnId="{8BD49591-8C95-4F8D-804C-7C21B1351975}">
      <dgm:prSet/>
      <dgm:spPr/>
      <dgm:t>
        <a:bodyPr/>
        <a:lstStyle/>
        <a:p>
          <a:endParaRPr lang="en-US" sz="1800"/>
        </a:p>
      </dgm:t>
    </dgm:pt>
    <dgm:pt modelId="{5669C6C3-294D-4B0D-B759-997EF61849ED}" type="sibTrans" cxnId="{8BD49591-8C95-4F8D-804C-7C21B1351975}">
      <dgm:prSet/>
      <dgm:spPr/>
      <dgm:t>
        <a:bodyPr/>
        <a:lstStyle/>
        <a:p>
          <a:endParaRPr lang="en-US" sz="1800"/>
        </a:p>
      </dgm:t>
    </dgm:pt>
    <dgm:pt modelId="{D0F4E9CB-18C6-456D-B4AA-8E0EA8B719E6}">
      <dgm:prSet custT="1"/>
      <dgm:spPr/>
      <dgm:t>
        <a:bodyPr/>
        <a:lstStyle/>
        <a:p>
          <a:r>
            <a:rPr lang="en-US" sz="1800"/>
            <a:t>Makes data discoverable, citable, and usable</a:t>
          </a:r>
        </a:p>
      </dgm:t>
    </dgm:pt>
    <dgm:pt modelId="{32F48230-A207-48A0-9387-C0F442FA15E3}" type="parTrans" cxnId="{64E09E3F-850F-4094-B63F-2C849D2EF569}">
      <dgm:prSet/>
      <dgm:spPr/>
      <dgm:t>
        <a:bodyPr/>
        <a:lstStyle/>
        <a:p>
          <a:endParaRPr lang="en-US" sz="1800"/>
        </a:p>
      </dgm:t>
    </dgm:pt>
    <dgm:pt modelId="{DD8D182D-C319-4A40-8D7C-0B45E389EF7E}" type="sibTrans" cxnId="{64E09E3F-850F-4094-B63F-2C849D2EF569}">
      <dgm:prSet/>
      <dgm:spPr/>
      <dgm:t>
        <a:bodyPr/>
        <a:lstStyle/>
        <a:p>
          <a:endParaRPr lang="en-US" sz="1800"/>
        </a:p>
      </dgm:t>
    </dgm:pt>
    <dgm:pt modelId="{8949810C-F377-479D-BF89-A9AB21624133}">
      <dgm:prSet custT="1"/>
      <dgm:spPr/>
      <dgm:t>
        <a:bodyPr/>
        <a:lstStyle/>
        <a:p>
          <a:r>
            <a:rPr lang="en-US" sz="1800"/>
            <a:t>Examples: principal investigator, title, data sources, variables, etc..</a:t>
          </a:r>
        </a:p>
      </dgm:t>
    </dgm:pt>
    <dgm:pt modelId="{935FFB10-EABD-40E5-8A71-72FDC1FEE645}" type="parTrans" cxnId="{9A614E53-E46C-4E91-8D33-0951AA57F67F}">
      <dgm:prSet/>
      <dgm:spPr/>
      <dgm:t>
        <a:bodyPr/>
        <a:lstStyle/>
        <a:p>
          <a:endParaRPr lang="en-US" sz="1800"/>
        </a:p>
      </dgm:t>
    </dgm:pt>
    <dgm:pt modelId="{EF2FC463-EE50-4224-9B0E-EA0870BAB628}" type="sibTrans" cxnId="{9A614E53-E46C-4E91-8D33-0951AA57F67F}">
      <dgm:prSet/>
      <dgm:spPr/>
      <dgm:t>
        <a:bodyPr/>
        <a:lstStyle/>
        <a:p>
          <a:endParaRPr lang="en-US" sz="1800"/>
        </a:p>
      </dgm:t>
    </dgm:pt>
    <dgm:pt modelId="{BD3C76E0-7B9B-4A02-82E4-B75CF4E1D45E}">
      <dgm:prSet custT="1"/>
      <dgm:spPr/>
      <dgm:t>
        <a:bodyPr/>
        <a:lstStyle/>
        <a:p>
          <a:r>
            <a:rPr lang="en-US" sz="1800"/>
            <a:t>Some metadata schemes:</a:t>
          </a:r>
        </a:p>
      </dgm:t>
    </dgm:pt>
    <dgm:pt modelId="{5B862A1F-02B2-4EED-9734-DBFA6A8903C1}" type="parTrans" cxnId="{4053A8D0-248D-4EAD-BD11-25233DD55216}">
      <dgm:prSet/>
      <dgm:spPr/>
      <dgm:t>
        <a:bodyPr/>
        <a:lstStyle/>
        <a:p>
          <a:endParaRPr lang="en-US" sz="1800"/>
        </a:p>
      </dgm:t>
    </dgm:pt>
    <dgm:pt modelId="{6CD6E2CA-E9F8-4E77-A68B-4DF1E211B7BD}" type="sibTrans" cxnId="{4053A8D0-248D-4EAD-BD11-25233DD55216}">
      <dgm:prSet/>
      <dgm:spPr/>
      <dgm:t>
        <a:bodyPr/>
        <a:lstStyle/>
        <a:p>
          <a:endParaRPr lang="en-US" sz="1800"/>
        </a:p>
      </dgm:t>
    </dgm:pt>
    <dgm:pt modelId="{BAC91C5F-A254-4C26-AEA3-FB387436EE45}">
      <dgm:prSet custT="1"/>
      <dgm:spPr/>
      <dgm:t>
        <a:bodyPr/>
        <a:lstStyle/>
        <a:p>
          <a:r>
            <a:rPr lang="en-US" sz="1800" kern="1200">
              <a:hlinkClick xmlns:r="http://schemas.openxmlformats.org/officeDocument/2006/relationships" r:id="rId1"/>
            </a:rPr>
            <a:t>Dublin Core (general)</a:t>
          </a:r>
          <a:endParaRPr lang="en-US" sz="1800" kern="1200"/>
        </a:p>
      </dgm:t>
    </dgm:pt>
    <dgm:pt modelId="{C6E0262C-78BB-41FF-B41E-25F46BED49BB}" type="parTrans" cxnId="{9FC8D575-0F6D-4955-A5E1-63B9B5777310}">
      <dgm:prSet/>
      <dgm:spPr/>
      <dgm:t>
        <a:bodyPr/>
        <a:lstStyle/>
        <a:p>
          <a:endParaRPr lang="en-US" sz="1800"/>
        </a:p>
      </dgm:t>
    </dgm:pt>
    <dgm:pt modelId="{0F2417B3-EDC7-4CCB-8EDF-54D17DEE9FC8}" type="sibTrans" cxnId="{9FC8D575-0F6D-4955-A5E1-63B9B5777310}">
      <dgm:prSet/>
      <dgm:spPr/>
      <dgm:t>
        <a:bodyPr/>
        <a:lstStyle/>
        <a:p>
          <a:endParaRPr lang="en-US" sz="1800"/>
        </a:p>
      </dgm:t>
    </dgm:pt>
    <dgm:pt modelId="{D72C6C64-C97D-456A-90E2-E695E66E8F17}">
      <dgm:prSet custT="1"/>
      <dgm:spPr/>
      <dgm:t>
        <a:bodyPr/>
        <a:lstStyle/>
        <a:p>
          <a:r>
            <a:rPr lang="en-US" sz="1800" kern="1200">
              <a:hlinkClick xmlns:r="http://schemas.openxmlformats.org/officeDocument/2006/relationships" r:id="rId2"/>
            </a:rPr>
            <a:t>DDI (social sciences)</a:t>
          </a:r>
          <a:endParaRPr lang="en-US" sz="1800" kern="1200"/>
        </a:p>
        <a:p>
          <a:r>
            <a:rPr lang="en-US" sz="1800" kern="1200"/>
            <a:t>Find discipline-specific metadata standards</a:t>
          </a:r>
          <a:r>
            <a:rPr lang="en-US" sz="1800" kern="1200">
              <a:latin typeface="Neue Haas Grotesk Text Pro"/>
              <a:ea typeface="+mn-ea"/>
              <a:cs typeface="+mn-cs"/>
            </a:rPr>
            <a:t>: </a:t>
          </a:r>
          <a:r>
            <a:rPr lang="en-US" sz="1800" kern="1200">
              <a:latin typeface="Neue Haas Grotesk Text Pro"/>
              <a:ea typeface="+mn-ea"/>
              <a:cs typeface="+mn-cs"/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Digital Curation Centre guide</a:t>
          </a:r>
          <a:endParaRPr lang="en-US" sz="1800" kern="1200">
            <a:latin typeface="Neue Haas Grotesk Text Pro"/>
            <a:ea typeface="+mn-ea"/>
            <a:cs typeface="+mn-cs"/>
          </a:endParaRPr>
        </a:p>
      </dgm:t>
    </dgm:pt>
    <dgm:pt modelId="{0B2F00E4-D3EB-4517-9DFD-712C219ABE84}" type="parTrans" cxnId="{B78B842A-0A19-4C7D-B2A4-A31E3871E749}">
      <dgm:prSet/>
      <dgm:spPr/>
      <dgm:t>
        <a:bodyPr/>
        <a:lstStyle/>
        <a:p>
          <a:endParaRPr lang="en-US" sz="1800"/>
        </a:p>
      </dgm:t>
    </dgm:pt>
    <dgm:pt modelId="{7C895032-FA33-4350-A865-C940CA213EF2}" type="sibTrans" cxnId="{B78B842A-0A19-4C7D-B2A4-A31E3871E749}">
      <dgm:prSet/>
      <dgm:spPr/>
      <dgm:t>
        <a:bodyPr/>
        <a:lstStyle/>
        <a:p>
          <a:endParaRPr lang="en-US" sz="1800"/>
        </a:p>
      </dgm:t>
    </dgm:pt>
    <dgm:pt modelId="{BD9093BA-4CFC-4A11-BA8A-ACA50858059C}">
      <dgm:prSet custT="1"/>
      <dgm:spPr/>
      <dgm:t>
        <a:bodyPr/>
        <a:lstStyle/>
        <a:p>
          <a:r>
            <a:rPr lang="en-US" sz="1800"/>
            <a:t>What is documentation?</a:t>
          </a:r>
        </a:p>
      </dgm:t>
    </dgm:pt>
    <dgm:pt modelId="{1F01CB34-1698-431F-B31E-E0C2C423B6FF}" type="parTrans" cxnId="{73CF5231-0A71-4CDA-8FAC-8B9117D9CE49}">
      <dgm:prSet/>
      <dgm:spPr/>
      <dgm:t>
        <a:bodyPr/>
        <a:lstStyle/>
        <a:p>
          <a:endParaRPr lang="en-US" sz="1800"/>
        </a:p>
      </dgm:t>
    </dgm:pt>
    <dgm:pt modelId="{283F3698-1E9E-4083-87A4-25D04DD64905}" type="sibTrans" cxnId="{73CF5231-0A71-4CDA-8FAC-8B9117D9CE49}">
      <dgm:prSet/>
      <dgm:spPr/>
      <dgm:t>
        <a:bodyPr/>
        <a:lstStyle/>
        <a:p>
          <a:endParaRPr lang="en-US" sz="1800"/>
        </a:p>
      </dgm:t>
    </dgm:pt>
    <dgm:pt modelId="{68CD6F5B-821D-4025-959E-2490828EBCB6}">
      <dgm:prSet custT="1"/>
      <dgm:spPr/>
      <dgm:t>
        <a:bodyPr/>
        <a:lstStyle/>
        <a:p>
          <a:r>
            <a:rPr lang="en-US" sz="1800"/>
            <a:t>Codebook</a:t>
          </a:r>
        </a:p>
      </dgm:t>
    </dgm:pt>
    <dgm:pt modelId="{D60F22B3-67C8-42A5-AE50-E523AE3D41F6}" type="parTrans" cxnId="{80368479-77A6-4AB8-850B-EDE581CD392C}">
      <dgm:prSet/>
      <dgm:spPr/>
      <dgm:t>
        <a:bodyPr/>
        <a:lstStyle/>
        <a:p>
          <a:endParaRPr lang="en-US" sz="1800"/>
        </a:p>
      </dgm:t>
    </dgm:pt>
    <dgm:pt modelId="{90BAC848-D601-4AAD-81E7-4BBB92518134}" type="sibTrans" cxnId="{80368479-77A6-4AB8-850B-EDE581CD392C}">
      <dgm:prSet/>
      <dgm:spPr/>
      <dgm:t>
        <a:bodyPr/>
        <a:lstStyle/>
        <a:p>
          <a:endParaRPr lang="en-US" sz="1800"/>
        </a:p>
      </dgm:t>
    </dgm:pt>
    <dgm:pt modelId="{E697A852-6CF6-4F8A-B30D-9D3A8B64340C}">
      <dgm:prSet custT="1"/>
      <dgm:spPr/>
      <dgm:t>
        <a:bodyPr/>
        <a:lstStyle/>
        <a:p>
          <a:r>
            <a:rPr lang="en-US" sz="1800"/>
            <a:t>README file</a:t>
          </a:r>
        </a:p>
      </dgm:t>
    </dgm:pt>
    <dgm:pt modelId="{42530848-ABF8-4004-844B-0B159921D56B}" type="parTrans" cxnId="{DEA3EC60-0ADA-4B4C-BCA3-805F8BA91542}">
      <dgm:prSet/>
      <dgm:spPr/>
      <dgm:t>
        <a:bodyPr/>
        <a:lstStyle/>
        <a:p>
          <a:endParaRPr lang="en-US" sz="1800"/>
        </a:p>
      </dgm:t>
    </dgm:pt>
    <dgm:pt modelId="{1F71B381-0CD3-4EE8-B9DB-981CE4330FEA}" type="sibTrans" cxnId="{DEA3EC60-0ADA-4B4C-BCA3-805F8BA91542}">
      <dgm:prSet/>
      <dgm:spPr/>
      <dgm:t>
        <a:bodyPr/>
        <a:lstStyle/>
        <a:p>
          <a:endParaRPr lang="en-US" sz="1800"/>
        </a:p>
      </dgm:t>
    </dgm:pt>
    <dgm:pt modelId="{50558904-E23C-4637-828C-40CE0A3F2B91}">
      <dgm:prSet custT="1"/>
      <dgm:spPr/>
      <dgm:t>
        <a:bodyPr/>
        <a:lstStyle/>
        <a:p>
          <a:r>
            <a:rPr lang="en-US" sz="1800"/>
            <a:t>License/Data Use Agreement</a:t>
          </a:r>
        </a:p>
      </dgm:t>
    </dgm:pt>
    <dgm:pt modelId="{D0A915EE-0E63-461F-886C-6D3270A051DA}" type="parTrans" cxnId="{86F8D459-8AF9-4122-A0E2-C6C3F532A850}">
      <dgm:prSet/>
      <dgm:spPr/>
      <dgm:t>
        <a:bodyPr/>
        <a:lstStyle/>
        <a:p>
          <a:endParaRPr lang="en-US" sz="1800"/>
        </a:p>
      </dgm:t>
    </dgm:pt>
    <dgm:pt modelId="{031CF31D-2B67-4994-A252-ABD22A6CC3B4}" type="sibTrans" cxnId="{86F8D459-8AF9-4122-A0E2-C6C3F532A850}">
      <dgm:prSet/>
      <dgm:spPr/>
      <dgm:t>
        <a:bodyPr/>
        <a:lstStyle/>
        <a:p>
          <a:endParaRPr lang="en-US" sz="1800"/>
        </a:p>
      </dgm:t>
    </dgm:pt>
    <dgm:pt modelId="{4EF3FC76-A154-449F-8D08-F0AC4F2FB09A}" type="pres">
      <dgm:prSet presAssocID="{14505175-8335-479B-B6B7-29C3A767F41A}" presName="Name0" presStyleCnt="0">
        <dgm:presLayoutVars>
          <dgm:dir/>
          <dgm:animLvl val="lvl"/>
          <dgm:resizeHandles val="exact"/>
        </dgm:presLayoutVars>
      </dgm:prSet>
      <dgm:spPr/>
    </dgm:pt>
    <dgm:pt modelId="{1AF10E52-5915-48C8-A1BF-2FD16C04E870}" type="pres">
      <dgm:prSet presAssocID="{08EC3F9E-AECE-47D2-812B-199127286566}" presName="linNode" presStyleCnt="0"/>
      <dgm:spPr/>
    </dgm:pt>
    <dgm:pt modelId="{D580FF03-CF15-46C5-A1AE-DCF9E9EA1258}" type="pres">
      <dgm:prSet presAssocID="{08EC3F9E-AECE-47D2-812B-199127286566}" presName="parentText" presStyleLbl="alignNode1" presStyleIdx="0" presStyleCnt="3">
        <dgm:presLayoutVars>
          <dgm:chMax val="1"/>
          <dgm:bulletEnabled/>
        </dgm:presLayoutVars>
      </dgm:prSet>
      <dgm:spPr/>
    </dgm:pt>
    <dgm:pt modelId="{1CBDAAC3-9F27-4416-9D05-205664B5082F}" type="pres">
      <dgm:prSet presAssocID="{08EC3F9E-AECE-47D2-812B-199127286566}" presName="descendantText" presStyleLbl="alignAccFollowNode1" presStyleIdx="0" presStyleCnt="3">
        <dgm:presLayoutVars>
          <dgm:bulletEnabled/>
        </dgm:presLayoutVars>
      </dgm:prSet>
      <dgm:spPr/>
    </dgm:pt>
    <dgm:pt modelId="{98D4DEF8-CC68-4BCC-8795-145D801295FC}" type="pres">
      <dgm:prSet presAssocID="{CAB49BC3-FDB2-4C3F-95F7-CD8A0EC4877C}" presName="sp" presStyleCnt="0"/>
      <dgm:spPr/>
    </dgm:pt>
    <dgm:pt modelId="{E8C28127-E4B7-4168-8C13-B3280706E754}" type="pres">
      <dgm:prSet presAssocID="{BD3C76E0-7B9B-4A02-82E4-B75CF4E1D45E}" presName="linNode" presStyleCnt="0"/>
      <dgm:spPr/>
    </dgm:pt>
    <dgm:pt modelId="{D73701D0-7FC7-4E67-8D92-3340DF210FD9}" type="pres">
      <dgm:prSet presAssocID="{BD3C76E0-7B9B-4A02-82E4-B75CF4E1D45E}" presName="parentText" presStyleLbl="alignNode1" presStyleIdx="1" presStyleCnt="3">
        <dgm:presLayoutVars>
          <dgm:chMax val="1"/>
          <dgm:bulletEnabled/>
        </dgm:presLayoutVars>
      </dgm:prSet>
      <dgm:spPr/>
    </dgm:pt>
    <dgm:pt modelId="{A1DD4FC7-254E-428E-AFE9-DD17606D075F}" type="pres">
      <dgm:prSet presAssocID="{BD3C76E0-7B9B-4A02-82E4-B75CF4E1D45E}" presName="descendantText" presStyleLbl="alignAccFollowNode1" presStyleIdx="1" presStyleCnt="3">
        <dgm:presLayoutVars>
          <dgm:bulletEnabled/>
        </dgm:presLayoutVars>
      </dgm:prSet>
      <dgm:spPr/>
    </dgm:pt>
    <dgm:pt modelId="{56CBA580-3CEF-450D-B25B-BC97E85E08C5}" type="pres">
      <dgm:prSet presAssocID="{6CD6E2CA-E9F8-4E77-A68B-4DF1E211B7BD}" presName="sp" presStyleCnt="0"/>
      <dgm:spPr/>
    </dgm:pt>
    <dgm:pt modelId="{63999EF1-B7A9-4B3F-AF2E-26B58BB59814}" type="pres">
      <dgm:prSet presAssocID="{BD9093BA-4CFC-4A11-BA8A-ACA50858059C}" presName="linNode" presStyleCnt="0"/>
      <dgm:spPr/>
    </dgm:pt>
    <dgm:pt modelId="{E90FF911-C36E-456F-990A-F9E04B21E95B}" type="pres">
      <dgm:prSet presAssocID="{BD9093BA-4CFC-4A11-BA8A-ACA50858059C}" presName="parentText" presStyleLbl="alignNode1" presStyleIdx="2" presStyleCnt="3">
        <dgm:presLayoutVars>
          <dgm:chMax val="1"/>
          <dgm:bulletEnabled/>
        </dgm:presLayoutVars>
      </dgm:prSet>
      <dgm:spPr/>
    </dgm:pt>
    <dgm:pt modelId="{A12984FD-B291-4069-BD1E-86A8C47F33D3}" type="pres">
      <dgm:prSet presAssocID="{BD9093BA-4CFC-4A11-BA8A-ACA50858059C}" presName="descendantText" presStyleLbl="alignAccFollowNode1" presStyleIdx="2" presStyleCnt="3">
        <dgm:presLayoutVars>
          <dgm:bulletEnabled/>
        </dgm:presLayoutVars>
      </dgm:prSet>
      <dgm:spPr/>
    </dgm:pt>
  </dgm:ptLst>
  <dgm:cxnLst>
    <dgm:cxn modelId="{A6F8FB07-1635-4814-A8EC-8609F53F22FA}" srcId="{08EC3F9E-AECE-47D2-812B-199127286566}" destId="{FC7ADA1E-D744-4949-B94C-F1283FF1167B}" srcOrd="0" destOrd="0" parTransId="{29D2762D-BC3E-4928-B78C-DB23C45F3396}" sibTransId="{974110E2-3DE2-4309-8D6A-BA4B037C6F6F}"/>
    <dgm:cxn modelId="{B78B842A-0A19-4C7D-B2A4-A31E3871E749}" srcId="{BD3C76E0-7B9B-4A02-82E4-B75CF4E1D45E}" destId="{D72C6C64-C97D-456A-90E2-E695E66E8F17}" srcOrd="1" destOrd="0" parTransId="{0B2F00E4-D3EB-4517-9DFD-712C219ABE84}" sibTransId="{7C895032-FA33-4350-A865-C940CA213EF2}"/>
    <dgm:cxn modelId="{73CF5231-0A71-4CDA-8FAC-8B9117D9CE49}" srcId="{14505175-8335-479B-B6B7-29C3A767F41A}" destId="{BD9093BA-4CFC-4A11-BA8A-ACA50858059C}" srcOrd="2" destOrd="0" parTransId="{1F01CB34-1698-431F-B31E-E0C2C423B6FF}" sibTransId="{283F3698-1E9E-4083-87A4-25D04DD64905}"/>
    <dgm:cxn modelId="{0B583F35-CB0E-4234-A387-EC4985762C7A}" type="presOf" srcId="{D0F4E9CB-18C6-456D-B4AA-8E0EA8B719E6}" destId="{1CBDAAC3-9F27-4416-9D05-205664B5082F}" srcOrd="0" destOrd="2" presId="urn:microsoft.com/office/officeart/2016/7/layout/VerticalSolidActionList"/>
    <dgm:cxn modelId="{64E09E3F-850F-4094-B63F-2C849D2EF569}" srcId="{08EC3F9E-AECE-47D2-812B-199127286566}" destId="{D0F4E9CB-18C6-456D-B4AA-8E0EA8B719E6}" srcOrd="2" destOrd="0" parTransId="{32F48230-A207-48A0-9387-C0F442FA15E3}" sibTransId="{DD8D182D-C319-4A40-8D7C-0B45E389EF7E}"/>
    <dgm:cxn modelId="{DEA3EC60-0ADA-4B4C-BCA3-805F8BA91542}" srcId="{BD9093BA-4CFC-4A11-BA8A-ACA50858059C}" destId="{E697A852-6CF6-4F8A-B30D-9D3A8B64340C}" srcOrd="1" destOrd="0" parTransId="{42530848-ABF8-4004-844B-0B159921D56B}" sibTransId="{1F71B381-0CD3-4EE8-B9DB-981CE4330FEA}"/>
    <dgm:cxn modelId="{6E402F52-3E48-4DB7-8E20-C8653A531D2E}" type="presOf" srcId="{5D86C976-9137-4254-85E4-5580D770DB6A}" destId="{1CBDAAC3-9F27-4416-9D05-205664B5082F}" srcOrd="0" destOrd="1" presId="urn:microsoft.com/office/officeart/2016/7/layout/VerticalSolidActionList"/>
    <dgm:cxn modelId="{9A614E53-E46C-4E91-8D33-0951AA57F67F}" srcId="{08EC3F9E-AECE-47D2-812B-199127286566}" destId="{8949810C-F377-479D-BF89-A9AB21624133}" srcOrd="3" destOrd="0" parTransId="{935FFB10-EABD-40E5-8A71-72FDC1FEE645}" sibTransId="{EF2FC463-EE50-4224-9B0E-EA0870BAB628}"/>
    <dgm:cxn modelId="{9FC8D575-0F6D-4955-A5E1-63B9B5777310}" srcId="{BD3C76E0-7B9B-4A02-82E4-B75CF4E1D45E}" destId="{BAC91C5F-A254-4C26-AEA3-FB387436EE45}" srcOrd="0" destOrd="0" parTransId="{C6E0262C-78BB-41FF-B41E-25F46BED49BB}" sibTransId="{0F2417B3-EDC7-4CCB-8EDF-54D17DEE9FC8}"/>
    <dgm:cxn modelId="{A6156256-8FA8-4838-96E2-D93A410EBCF7}" type="presOf" srcId="{BD9093BA-4CFC-4A11-BA8A-ACA50858059C}" destId="{E90FF911-C36E-456F-990A-F9E04B21E95B}" srcOrd="0" destOrd="0" presId="urn:microsoft.com/office/officeart/2016/7/layout/VerticalSolidActionList"/>
    <dgm:cxn modelId="{80368479-77A6-4AB8-850B-EDE581CD392C}" srcId="{BD9093BA-4CFC-4A11-BA8A-ACA50858059C}" destId="{68CD6F5B-821D-4025-959E-2490828EBCB6}" srcOrd="0" destOrd="0" parTransId="{D60F22B3-67C8-42A5-AE50-E523AE3D41F6}" sibTransId="{90BAC848-D601-4AAD-81E7-4BBB92518134}"/>
    <dgm:cxn modelId="{86F8D459-8AF9-4122-A0E2-C6C3F532A850}" srcId="{BD9093BA-4CFC-4A11-BA8A-ACA50858059C}" destId="{50558904-E23C-4637-828C-40CE0A3F2B91}" srcOrd="2" destOrd="0" parTransId="{D0A915EE-0E63-461F-886C-6D3270A051DA}" sibTransId="{031CF31D-2B67-4994-A252-ABD22A6CC3B4}"/>
    <dgm:cxn modelId="{EAF1F481-2BAF-4CC2-85A5-63154272841B}" type="presOf" srcId="{BAC91C5F-A254-4C26-AEA3-FB387436EE45}" destId="{A1DD4FC7-254E-428E-AFE9-DD17606D075F}" srcOrd="0" destOrd="0" presId="urn:microsoft.com/office/officeart/2016/7/layout/VerticalSolidActionList"/>
    <dgm:cxn modelId="{F481FB8E-4248-4FF9-95E7-92AA2242CA74}" type="presOf" srcId="{FC7ADA1E-D744-4949-B94C-F1283FF1167B}" destId="{1CBDAAC3-9F27-4416-9D05-205664B5082F}" srcOrd="0" destOrd="0" presId="urn:microsoft.com/office/officeart/2016/7/layout/VerticalSolidActionList"/>
    <dgm:cxn modelId="{8BD49591-8C95-4F8D-804C-7C21B1351975}" srcId="{08EC3F9E-AECE-47D2-812B-199127286566}" destId="{5D86C976-9137-4254-85E4-5580D770DB6A}" srcOrd="1" destOrd="0" parTransId="{0BA8EE08-966B-44B9-8BB5-04EF1E8C69E2}" sibTransId="{5669C6C3-294D-4B0D-B759-997EF61849ED}"/>
    <dgm:cxn modelId="{188FE99E-67AB-4898-993E-BE7E02D5D036}" type="presOf" srcId="{68CD6F5B-821D-4025-959E-2490828EBCB6}" destId="{A12984FD-B291-4069-BD1E-86A8C47F33D3}" srcOrd="0" destOrd="0" presId="urn:microsoft.com/office/officeart/2016/7/layout/VerticalSolidActionList"/>
    <dgm:cxn modelId="{3E3132A7-8C57-438E-A911-8C8CE6739C3D}" srcId="{14505175-8335-479B-B6B7-29C3A767F41A}" destId="{08EC3F9E-AECE-47D2-812B-199127286566}" srcOrd="0" destOrd="0" parTransId="{3BD07304-D174-4F8D-A0A6-1F6E224EB027}" sibTransId="{CAB49BC3-FDB2-4C3F-95F7-CD8A0EC4877C}"/>
    <dgm:cxn modelId="{70E3ECAC-F0EF-43B3-B51A-20AFD25CA47C}" type="presOf" srcId="{08EC3F9E-AECE-47D2-812B-199127286566}" destId="{D580FF03-CF15-46C5-A1AE-DCF9E9EA1258}" srcOrd="0" destOrd="0" presId="urn:microsoft.com/office/officeart/2016/7/layout/VerticalSolidActionList"/>
    <dgm:cxn modelId="{2B3FCDB8-E24B-4DC5-B172-955BD14B466E}" type="presOf" srcId="{8949810C-F377-479D-BF89-A9AB21624133}" destId="{1CBDAAC3-9F27-4416-9D05-205664B5082F}" srcOrd="0" destOrd="3" presId="urn:microsoft.com/office/officeart/2016/7/layout/VerticalSolidActionList"/>
    <dgm:cxn modelId="{227973C2-EA0C-4D48-8350-7642F476E858}" type="presOf" srcId="{D72C6C64-C97D-456A-90E2-E695E66E8F17}" destId="{A1DD4FC7-254E-428E-AFE9-DD17606D075F}" srcOrd="0" destOrd="1" presId="urn:microsoft.com/office/officeart/2016/7/layout/VerticalSolidActionList"/>
    <dgm:cxn modelId="{4053A8D0-248D-4EAD-BD11-25233DD55216}" srcId="{14505175-8335-479B-B6B7-29C3A767F41A}" destId="{BD3C76E0-7B9B-4A02-82E4-B75CF4E1D45E}" srcOrd="1" destOrd="0" parTransId="{5B862A1F-02B2-4EED-9734-DBFA6A8903C1}" sibTransId="{6CD6E2CA-E9F8-4E77-A68B-4DF1E211B7BD}"/>
    <dgm:cxn modelId="{7CB2C2D4-BD4C-4ED2-9D1A-6220722ABBC4}" type="presOf" srcId="{14505175-8335-479B-B6B7-29C3A767F41A}" destId="{4EF3FC76-A154-449F-8D08-F0AC4F2FB09A}" srcOrd="0" destOrd="0" presId="urn:microsoft.com/office/officeart/2016/7/layout/VerticalSolidActionList"/>
    <dgm:cxn modelId="{AC15C1F1-7AB0-473A-A450-BD1DC81901F2}" type="presOf" srcId="{E697A852-6CF6-4F8A-B30D-9D3A8B64340C}" destId="{A12984FD-B291-4069-BD1E-86A8C47F33D3}" srcOrd="0" destOrd="1" presId="urn:microsoft.com/office/officeart/2016/7/layout/VerticalSolidActionList"/>
    <dgm:cxn modelId="{24F22CF5-9BCA-44F1-BC38-6697E0C25A28}" type="presOf" srcId="{BD3C76E0-7B9B-4A02-82E4-B75CF4E1D45E}" destId="{D73701D0-7FC7-4E67-8D92-3340DF210FD9}" srcOrd="0" destOrd="0" presId="urn:microsoft.com/office/officeart/2016/7/layout/VerticalSolidActionList"/>
    <dgm:cxn modelId="{2EFC04FA-8D23-40A2-9A38-5CB96DB8004C}" type="presOf" srcId="{50558904-E23C-4637-828C-40CE0A3F2B91}" destId="{A12984FD-B291-4069-BD1E-86A8C47F33D3}" srcOrd="0" destOrd="2" presId="urn:microsoft.com/office/officeart/2016/7/layout/VerticalSolidActionList"/>
    <dgm:cxn modelId="{B9876853-B720-4697-80F3-1BCA1C25D690}" type="presParOf" srcId="{4EF3FC76-A154-449F-8D08-F0AC4F2FB09A}" destId="{1AF10E52-5915-48C8-A1BF-2FD16C04E870}" srcOrd="0" destOrd="0" presId="urn:microsoft.com/office/officeart/2016/7/layout/VerticalSolidActionList"/>
    <dgm:cxn modelId="{64EFE20B-7037-4CCF-9818-146E128AE252}" type="presParOf" srcId="{1AF10E52-5915-48C8-A1BF-2FD16C04E870}" destId="{D580FF03-CF15-46C5-A1AE-DCF9E9EA1258}" srcOrd="0" destOrd="0" presId="urn:microsoft.com/office/officeart/2016/7/layout/VerticalSolidActionList"/>
    <dgm:cxn modelId="{F6DE2B2F-8955-47B7-9D57-343873425E03}" type="presParOf" srcId="{1AF10E52-5915-48C8-A1BF-2FD16C04E870}" destId="{1CBDAAC3-9F27-4416-9D05-205664B5082F}" srcOrd="1" destOrd="0" presId="urn:microsoft.com/office/officeart/2016/7/layout/VerticalSolidActionList"/>
    <dgm:cxn modelId="{CC7C8D5E-A283-4B72-A837-5FC9964218A4}" type="presParOf" srcId="{4EF3FC76-A154-449F-8D08-F0AC4F2FB09A}" destId="{98D4DEF8-CC68-4BCC-8795-145D801295FC}" srcOrd="1" destOrd="0" presId="urn:microsoft.com/office/officeart/2016/7/layout/VerticalSolidActionList"/>
    <dgm:cxn modelId="{2D9AD10A-3D3E-4254-8AD2-A15D13DF9B40}" type="presParOf" srcId="{4EF3FC76-A154-449F-8D08-F0AC4F2FB09A}" destId="{E8C28127-E4B7-4168-8C13-B3280706E754}" srcOrd="2" destOrd="0" presId="urn:microsoft.com/office/officeart/2016/7/layout/VerticalSolidActionList"/>
    <dgm:cxn modelId="{0E8C5F58-2FF8-4E78-8422-014C28F20020}" type="presParOf" srcId="{E8C28127-E4B7-4168-8C13-B3280706E754}" destId="{D73701D0-7FC7-4E67-8D92-3340DF210FD9}" srcOrd="0" destOrd="0" presId="urn:microsoft.com/office/officeart/2016/7/layout/VerticalSolidActionList"/>
    <dgm:cxn modelId="{DC9F8349-0F0B-4700-A3AD-FB845F2C84EB}" type="presParOf" srcId="{E8C28127-E4B7-4168-8C13-B3280706E754}" destId="{A1DD4FC7-254E-428E-AFE9-DD17606D075F}" srcOrd="1" destOrd="0" presId="urn:microsoft.com/office/officeart/2016/7/layout/VerticalSolidActionList"/>
    <dgm:cxn modelId="{62FC447B-F262-40E8-9936-1A55BEC6F23A}" type="presParOf" srcId="{4EF3FC76-A154-449F-8D08-F0AC4F2FB09A}" destId="{56CBA580-3CEF-450D-B25B-BC97E85E08C5}" srcOrd="3" destOrd="0" presId="urn:microsoft.com/office/officeart/2016/7/layout/VerticalSolidActionList"/>
    <dgm:cxn modelId="{4E442E4C-70E5-449A-8639-F36271B33A62}" type="presParOf" srcId="{4EF3FC76-A154-449F-8D08-F0AC4F2FB09A}" destId="{63999EF1-B7A9-4B3F-AF2E-26B58BB59814}" srcOrd="4" destOrd="0" presId="urn:microsoft.com/office/officeart/2016/7/layout/VerticalSolidActionList"/>
    <dgm:cxn modelId="{E029D42E-7302-45C2-9DFC-F9B8C74F3704}" type="presParOf" srcId="{63999EF1-B7A9-4B3F-AF2E-26B58BB59814}" destId="{E90FF911-C36E-456F-990A-F9E04B21E95B}" srcOrd="0" destOrd="0" presId="urn:microsoft.com/office/officeart/2016/7/layout/VerticalSolidActionList"/>
    <dgm:cxn modelId="{B86239CE-DE57-4777-B041-1FEE1F43D2E4}" type="presParOf" srcId="{63999EF1-B7A9-4B3F-AF2E-26B58BB59814}" destId="{A12984FD-B291-4069-BD1E-86A8C47F33D3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BDAAC3-9F27-4416-9D05-205664B5082F}">
      <dsp:nvSpPr>
        <dsp:cNvPr id="0" name=""/>
        <dsp:cNvSpPr/>
      </dsp:nvSpPr>
      <dsp:spPr>
        <a:xfrm>
          <a:off x="2206605" y="1309"/>
          <a:ext cx="8826423" cy="134186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257" tIns="340833" rIns="171257" bIns="34083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Data about data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Enables others to understand the data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Makes data discoverable, citable, and usable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Examples: principal investigator, title, data sources, variables, etc..</a:t>
          </a:r>
        </a:p>
      </dsp:txBody>
      <dsp:txXfrm>
        <a:off x="2206605" y="1309"/>
        <a:ext cx="8826423" cy="1341862"/>
      </dsp:txXfrm>
    </dsp:sp>
    <dsp:sp modelId="{D580FF03-CF15-46C5-A1AE-DCF9E9EA1258}">
      <dsp:nvSpPr>
        <dsp:cNvPr id="0" name=""/>
        <dsp:cNvSpPr/>
      </dsp:nvSpPr>
      <dsp:spPr>
        <a:xfrm>
          <a:off x="0" y="1309"/>
          <a:ext cx="2206605" cy="134186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766" tIns="132546" rIns="116766" bIns="13254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What is metadata?</a:t>
          </a:r>
        </a:p>
      </dsp:txBody>
      <dsp:txXfrm>
        <a:off x="0" y="1309"/>
        <a:ext cx="2206605" cy="1341862"/>
      </dsp:txXfrm>
    </dsp:sp>
    <dsp:sp modelId="{A1DD4FC7-254E-428E-AFE9-DD17606D075F}">
      <dsp:nvSpPr>
        <dsp:cNvPr id="0" name=""/>
        <dsp:cNvSpPr/>
      </dsp:nvSpPr>
      <dsp:spPr>
        <a:xfrm>
          <a:off x="2206605" y="1423683"/>
          <a:ext cx="8826423" cy="1341862"/>
        </a:xfrm>
        <a:prstGeom prst="rect">
          <a:avLst/>
        </a:prstGeom>
        <a:solidFill>
          <a:schemeClr val="accent2">
            <a:tint val="40000"/>
            <a:alpha val="90000"/>
            <a:hueOff val="611972"/>
            <a:satOff val="14352"/>
            <a:lumOff val="3798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611972"/>
              <a:satOff val="14352"/>
              <a:lumOff val="379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257" tIns="340833" rIns="171257" bIns="34083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hlinkClick xmlns:r="http://schemas.openxmlformats.org/officeDocument/2006/relationships" r:id="rId1"/>
            </a:rPr>
            <a:t>Dublin Core (general)</a:t>
          </a:r>
          <a:endParaRPr lang="en-US" sz="1800" kern="120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hlinkClick xmlns:r="http://schemas.openxmlformats.org/officeDocument/2006/relationships" r:id="rId2"/>
            </a:rPr>
            <a:t>DDI (social sciences)</a:t>
          </a:r>
          <a:endParaRPr lang="en-US" sz="1800" kern="120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Find discipline-specific metadata standards</a:t>
          </a:r>
          <a:r>
            <a:rPr lang="en-US" sz="1800" kern="1200">
              <a:latin typeface="Neue Haas Grotesk Text Pro"/>
              <a:ea typeface="+mn-ea"/>
              <a:cs typeface="+mn-cs"/>
            </a:rPr>
            <a:t>: </a:t>
          </a:r>
          <a:r>
            <a:rPr lang="en-US" sz="1800" kern="1200">
              <a:latin typeface="Neue Haas Grotesk Text Pro"/>
              <a:ea typeface="+mn-ea"/>
              <a:cs typeface="+mn-cs"/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Digital Curation Centre guide</a:t>
          </a:r>
          <a:endParaRPr lang="en-US" sz="1800" kern="1200">
            <a:latin typeface="Neue Haas Grotesk Text Pro"/>
            <a:ea typeface="+mn-ea"/>
            <a:cs typeface="+mn-cs"/>
          </a:endParaRPr>
        </a:p>
      </dsp:txBody>
      <dsp:txXfrm>
        <a:off x="2206605" y="1423683"/>
        <a:ext cx="8826423" cy="1341862"/>
      </dsp:txXfrm>
    </dsp:sp>
    <dsp:sp modelId="{D73701D0-7FC7-4E67-8D92-3340DF210FD9}">
      <dsp:nvSpPr>
        <dsp:cNvPr id="0" name=""/>
        <dsp:cNvSpPr/>
      </dsp:nvSpPr>
      <dsp:spPr>
        <a:xfrm>
          <a:off x="0" y="1423683"/>
          <a:ext cx="2206605" cy="1341862"/>
        </a:xfrm>
        <a:prstGeom prst="rect">
          <a:avLst/>
        </a:prstGeom>
        <a:solidFill>
          <a:schemeClr val="accent2">
            <a:hueOff val="575652"/>
            <a:satOff val="-3962"/>
            <a:lumOff val="18530"/>
            <a:alphaOff val="0"/>
          </a:schemeClr>
        </a:solidFill>
        <a:ln w="12700" cap="flat" cmpd="sng" algn="ctr">
          <a:solidFill>
            <a:schemeClr val="accent2">
              <a:hueOff val="575652"/>
              <a:satOff val="-3962"/>
              <a:lumOff val="185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766" tIns="132546" rIns="116766" bIns="13254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Some metadata schemes:</a:t>
          </a:r>
        </a:p>
      </dsp:txBody>
      <dsp:txXfrm>
        <a:off x="0" y="1423683"/>
        <a:ext cx="2206605" cy="1341862"/>
      </dsp:txXfrm>
    </dsp:sp>
    <dsp:sp modelId="{A12984FD-B291-4069-BD1E-86A8C47F33D3}">
      <dsp:nvSpPr>
        <dsp:cNvPr id="0" name=""/>
        <dsp:cNvSpPr/>
      </dsp:nvSpPr>
      <dsp:spPr>
        <a:xfrm>
          <a:off x="2206605" y="2846057"/>
          <a:ext cx="8826423" cy="1341862"/>
        </a:xfrm>
        <a:prstGeom prst="rect">
          <a:avLst/>
        </a:prstGeom>
        <a:solidFill>
          <a:schemeClr val="accent2">
            <a:tint val="40000"/>
            <a:alpha val="90000"/>
            <a:hueOff val="1223945"/>
            <a:satOff val="28703"/>
            <a:lumOff val="759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223945"/>
              <a:satOff val="28703"/>
              <a:lumOff val="759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257" tIns="340833" rIns="171257" bIns="34083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Codebook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README file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License/Data Use Agreement</a:t>
          </a:r>
        </a:p>
      </dsp:txBody>
      <dsp:txXfrm>
        <a:off x="2206605" y="2846057"/>
        <a:ext cx="8826423" cy="1341862"/>
      </dsp:txXfrm>
    </dsp:sp>
    <dsp:sp modelId="{E90FF911-C36E-456F-990A-F9E04B21E95B}">
      <dsp:nvSpPr>
        <dsp:cNvPr id="0" name=""/>
        <dsp:cNvSpPr/>
      </dsp:nvSpPr>
      <dsp:spPr>
        <a:xfrm>
          <a:off x="0" y="2846057"/>
          <a:ext cx="2206605" cy="1341862"/>
        </a:xfrm>
        <a:prstGeom prst="rect">
          <a:avLst/>
        </a:prstGeom>
        <a:solidFill>
          <a:schemeClr val="accent2">
            <a:hueOff val="1151303"/>
            <a:satOff val="-7924"/>
            <a:lumOff val="37059"/>
            <a:alphaOff val="0"/>
          </a:schemeClr>
        </a:solidFill>
        <a:ln w="12700" cap="flat" cmpd="sng" algn="ctr">
          <a:solidFill>
            <a:schemeClr val="accent2">
              <a:hueOff val="1151303"/>
              <a:satOff val="-7924"/>
              <a:lumOff val="3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766" tIns="132546" rIns="116766" bIns="13254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What is documentation?</a:t>
          </a:r>
        </a:p>
      </dsp:txBody>
      <dsp:txXfrm>
        <a:off x="0" y="2846057"/>
        <a:ext cx="2206605" cy="1341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B84CC5-C517-41BD-8843-92A2A935AE9D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43794-EF69-47D7-BAC5-0EB9589B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9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Alisa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5360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E4FE-0A7C-4C6C-9827-DD29879ED11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581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12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2571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8165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44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>
              <a:spcBef>
                <a:spcPts val="0"/>
              </a:spcBef>
              <a:buNone/>
            </a:pPr>
            <a:endParaRPr lang="en-US" i="1" dirty="0">
              <a:cs typeface="Calibri"/>
            </a:endParaRPr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>
              <a:buSzPct val="25000"/>
            </a:pPr>
            <a:fld id="{00000000-1234-1234-1234-123412341234}" type="slidenum">
              <a:rPr lang="en-US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rPr>
              <a:pPr>
                <a:buSzPct val="25000"/>
              </a:pPr>
              <a:t>18</a:t>
            </a:fld>
            <a:endParaRPr lang="en-US">
              <a:solidFill>
                <a:prstClr val="black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726603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667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46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690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000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Alisa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454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981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NuRee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60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NuRee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000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Alisa: https://www.projecttier.org/tier-protocol/protocol-4-0/root/data/originaldata/metadata/codebooks-input-data-files/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879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85287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E4FE-0A7C-4C6C-9827-DD29879ED11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492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640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43794-EF69-47D7-BAC5-0EB9589B5E7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Monday, August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30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Monday, August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25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Monday, August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5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133" y="0"/>
            <a:ext cx="12192000" cy="1062300"/>
          </a:xfrm>
          <a:prstGeom prst="rect">
            <a:avLst/>
          </a:prstGeom>
          <a:solidFill>
            <a:srgbClr val="F5F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5" name="Shape 25"/>
          <p:cNvSpPr/>
          <p:nvPr/>
        </p:nvSpPr>
        <p:spPr>
          <a:xfrm>
            <a:off x="2353800" y="697300"/>
            <a:ext cx="7484400" cy="729300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2413600" y="743350"/>
            <a:ext cx="73648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09600" y="1871075"/>
            <a:ext cx="10972800" cy="4696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◉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9601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Monday, August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38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Monday, August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40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Monday, August 8,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740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Monday, August 8,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6793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Monday, August 8,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760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Monday, August 8,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83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Monday, August 8,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469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Monday, August 8,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66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Monday, August 8, 2022</a:t>
            </a:fld>
            <a:endParaRPr lang="en-US" cap="al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56947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y.lclark.edu/dataworkshops/ethnography-module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library.lclark.edu/dataworkshops/ethnography-modules" TargetMode="Externa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.gov/preservation/digital/formats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ibrary.lclark.edu/dataworkshops/ethnography-modules" TargetMode="External"/><Relationship Id="rId4" Type="http://schemas.openxmlformats.org/officeDocument/2006/relationships/hyperlink" Target="https://github.com/DataCurationNetwork/data-primers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y.lclark.edu/dataworkshops/ethnography-module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opbox.com/sh/3lwnnab54o55hqg/AAB_HChWFuvUTsyxIl4Y9rD7a?dl=0&amp;preview=Sample_README_fileOrg.docx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dropbox.com/sh/3lwnnab54o55hqg/AAB_HChWFuvUTsyxIl4Y9rD7a?dl=0&amp;preview=Sample_README_fileOrg.docx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dropbox.com/sh/3lwnnab54o55hqg/AAB_HChWFuvUTsyxIl4Y9rD7a?dl=0&amp;preview=Sample_README_fileOrg.docx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cgill.ca/library/services/data-services/sharing/dataverse" TargetMode="External"/><Relationship Id="rId2" Type="http://schemas.openxmlformats.org/officeDocument/2006/relationships/hyperlink" Target="https://libraryguides.mcgill.ca/researchdatamanagemen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cgill.ca/drs" TargetMode="External"/><Relationship Id="rId5" Type="http://schemas.openxmlformats.org/officeDocument/2006/relationships/hyperlink" Target="https://www.mcgill.ca/library/contact/askus/liaison" TargetMode="External"/><Relationship Id="rId4" Type="http://schemas.openxmlformats.org/officeDocument/2006/relationships/hyperlink" Target="https://www.mcgill.ca/library/services/digital-scholarship-hub/workshops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dmtoolkit.jisc.ac.uk/research-data-lifecycl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atadryad.org/stash/best_practices#organiz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jecttier.org/tier-protocol/protocol-4-0/root/data/originaldata/metadata/codebooks-input-data-file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0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nnected lines and dots on a purple and orange gradient background">
            <a:extLst>
              <a:ext uri="{FF2B5EF4-FFF2-40B4-BE49-F238E27FC236}">
                <a16:creationId xmlns:a16="http://schemas.microsoft.com/office/drawing/2014/main" id="{DC5124EB-0A09-4A4E-A373-65BAD2BBF1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6"/>
          <a:stretch/>
        </p:blipFill>
        <p:spPr>
          <a:xfrm>
            <a:off x="20" y="-1"/>
            <a:ext cx="12191980" cy="6857571"/>
          </a:xfrm>
          <a:prstGeom prst="rect">
            <a:avLst/>
          </a:prstGeom>
        </p:spPr>
      </p:pic>
      <p:sp>
        <p:nvSpPr>
          <p:cNvPr id="38" name="Rectangle 32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852792" y="-429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D2F947-FF28-4C40-82CA-D2AEED671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200647"/>
            <a:ext cx="5322073" cy="3482386"/>
          </a:xfrm>
        </p:spPr>
        <p:txBody>
          <a:bodyPr anchor="t">
            <a:norm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Managing and organizing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0AA28C-2CC7-4615-8984-B8ECCEEAC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13335" y="4918166"/>
            <a:ext cx="5104737" cy="1136468"/>
          </a:xfrm>
        </p:spPr>
        <p:txBody>
          <a:bodyPr vert="horz" lIns="0" tIns="0" rIns="0" bIns="0" rtlCol="0" anchor="t">
            <a:normAutofit/>
          </a:bodyPr>
          <a:lstStyle/>
          <a:p>
            <a:pPr algn="r">
              <a:lnSpc>
                <a:spcPct val="140000"/>
              </a:lnSpc>
            </a:pPr>
            <a:r>
              <a:rPr lang="en-US" dirty="0">
                <a:solidFill>
                  <a:schemeClr val="bg1"/>
                </a:solidFill>
              </a:rPr>
              <a:t>Alisa Rod</a:t>
            </a:r>
          </a:p>
          <a:p>
            <a:pPr algn="r">
              <a:lnSpc>
                <a:spcPct val="140000"/>
              </a:lnSpc>
            </a:pPr>
            <a:r>
              <a:rPr lang="en-US">
                <a:solidFill>
                  <a:schemeClr val="bg1"/>
                </a:solidFill>
              </a:rPr>
              <a:t>August </a:t>
            </a:r>
            <a:r>
              <a:rPr lang="en-US" dirty="0">
                <a:solidFill>
                  <a:schemeClr val="bg1"/>
                </a:solidFill>
              </a:rPr>
              <a:t>2022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FF3D9AA-2746-40BA-A174-3C45EA458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0BF160C-EC5F-45F5-9B8D-197AFA37B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377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38514" y="914401"/>
            <a:ext cx="8872538" cy="5703375"/>
          </a:xfrm>
        </p:spPr>
        <p:txBody>
          <a:bodyPr>
            <a:normAutofit/>
          </a:bodyPr>
          <a:lstStyle/>
          <a:p>
            <a:pPr marL="0" indent="-3175">
              <a:buNone/>
            </a:pPr>
            <a:endParaRPr lang="en-US"/>
          </a:p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99264" y="97619"/>
            <a:ext cx="11419945" cy="853120"/>
          </a:xfrm>
        </p:spPr>
        <p:txBody>
          <a:bodyPr>
            <a:normAutofit/>
          </a:bodyPr>
          <a:lstStyle/>
          <a:p>
            <a:r>
              <a:rPr lang="en-US" dirty="0"/>
              <a:t>File naming conventions exercise</a:t>
            </a:r>
          </a:p>
        </p:txBody>
      </p:sp>
      <p:pic>
        <p:nvPicPr>
          <p:cNvPr id="3" name="Picture 3" descr="A dog looking at the camera&#10;&#10;Description automatically generated">
            <a:extLst>
              <a:ext uri="{FF2B5EF4-FFF2-40B4-BE49-F238E27FC236}">
                <a16:creationId xmlns:a16="http://schemas.microsoft.com/office/drawing/2014/main" id="{B0B0F02A-B643-483C-AE18-9D0203F48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1455" y="1322174"/>
            <a:ext cx="3690551" cy="49241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52EF01-7306-47B8-B848-713A0E3AC265}"/>
              </a:ext>
            </a:extLst>
          </p:cNvPr>
          <p:cNvSpPr txBox="1"/>
          <p:nvPr/>
        </p:nvSpPr>
        <p:spPr>
          <a:xfrm>
            <a:off x="5661452" y="2984156"/>
            <a:ext cx="4895334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alibri"/>
                <a:ea typeface="+mn-lt"/>
                <a:cs typeface="Calibri"/>
              </a:rPr>
              <a:t>I just showed you a photo of a dog, Chopin. </a:t>
            </a:r>
          </a:p>
          <a:p>
            <a:endParaRPr lang="en-US" sz="2400" dirty="0">
              <a:latin typeface="Calibri"/>
              <a:ea typeface="+mn-lt"/>
              <a:cs typeface="Calibri"/>
            </a:endParaRPr>
          </a:p>
          <a:p>
            <a:r>
              <a:rPr lang="en-US" sz="2400" dirty="0">
                <a:latin typeface="Calibri"/>
                <a:ea typeface="+mn-lt"/>
                <a:cs typeface="Calibri"/>
              </a:rPr>
              <a:t>How would you name this file?</a:t>
            </a:r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5834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22C6038F-673B-4614-B948-039A76092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151" y="245165"/>
            <a:ext cx="3821698" cy="63676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989691-F397-4DC2-AD39-E257E672B6BB}"/>
              </a:ext>
            </a:extLst>
          </p:cNvPr>
          <p:cNvSpPr txBox="1"/>
          <p:nvPr/>
        </p:nvSpPr>
        <p:spPr>
          <a:xfrm>
            <a:off x="9946342" y="5889812"/>
            <a:ext cx="2743200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>
                <a:latin typeface="Calibri"/>
                <a:cs typeface="Calibri"/>
              </a:rPr>
              <a:t>Image: XKCD comic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522806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E57476D0-BE9F-412F-A4BD-CABA7CC40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5836" y="-46000"/>
            <a:ext cx="5293012" cy="6904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18042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38514" y="914401"/>
            <a:ext cx="8872538" cy="5703375"/>
          </a:xfrm>
        </p:spPr>
        <p:txBody>
          <a:bodyPr>
            <a:normAutofit/>
          </a:bodyPr>
          <a:lstStyle/>
          <a:p>
            <a:pPr marL="0" indent="-3175">
              <a:buNone/>
            </a:pPr>
            <a:endParaRPr lang="en-US"/>
          </a:p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62556" y="240224"/>
            <a:ext cx="10241280" cy="1234440"/>
          </a:xfrm>
        </p:spPr>
        <p:txBody>
          <a:bodyPr>
            <a:normAutofit/>
          </a:bodyPr>
          <a:lstStyle/>
          <a:p>
            <a:r>
              <a:rPr lang="en-US" dirty="0"/>
              <a:t>File naming conventions exercise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01B7C5-3874-441C-A157-59A5B6F4EAA9}"/>
              </a:ext>
            </a:extLst>
          </p:cNvPr>
          <p:cNvSpPr txBox="1"/>
          <p:nvPr/>
        </p:nvSpPr>
        <p:spPr>
          <a:xfrm>
            <a:off x="1964725" y="1707291"/>
            <a:ext cx="4483441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latin typeface="Calibri"/>
                <a:ea typeface="+mn-lt"/>
                <a:cs typeface="+mn-lt"/>
              </a:rPr>
              <a:t>How would you name the photo according to the information I give you. This photo my of dog Chopin, was taken on August 5th 2018. It is a polaroid photo. The photo is in black and white and was taken at my parent's home in Toronto, Ontario.</a:t>
            </a:r>
          </a:p>
        </p:txBody>
      </p:sp>
      <p:pic>
        <p:nvPicPr>
          <p:cNvPr id="3" name="Picture 3" descr="A dog sitting in a room&#10;&#10;Description automatically generated">
            <a:extLst>
              <a:ext uri="{FF2B5EF4-FFF2-40B4-BE49-F238E27FC236}">
                <a16:creationId xmlns:a16="http://schemas.microsoft.com/office/drawing/2014/main" id="{69ADC4E0-16F2-4DCF-B2CC-C0D3D1F44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805" y="1208903"/>
            <a:ext cx="3711146" cy="494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491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4E3AE8C3-8F65-40F4-BABE-E70F38301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409317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>
                  <a:alpha val="78000"/>
                </a:schemeClr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E2FC4764-B8D5-4F87-95DB-3125B2D12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9728" y="59346"/>
            <a:ext cx="4156527" cy="4037836"/>
          </a:xfrm>
          <a:prstGeom prst="rect">
            <a:avLst/>
          </a:prstGeom>
          <a:gradFill>
            <a:gsLst>
              <a:gs pos="0">
                <a:schemeClr val="accent5">
                  <a:alpha val="47000"/>
                </a:schemeClr>
              </a:gs>
              <a:gs pos="100000">
                <a:schemeClr val="accent4">
                  <a:alpha val="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B4C1654F-94F5-497E-8ECF-F2A7E84D6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68313" y="3587284"/>
            <a:ext cx="2501977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70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65254" y="969296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58000">
                <a:schemeClr val="bg1">
                  <a:alpha val="0"/>
                </a:schemeClr>
              </a:gs>
              <a:gs pos="100000">
                <a:schemeClr val="accent6">
                  <a:alpha val="35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DCE949-E200-4B76-A3CE-939DD00D1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18" y="586855"/>
            <a:ext cx="3258570" cy="3387497"/>
          </a:xfrm>
        </p:spPr>
        <p:txBody>
          <a:bodyPr vert="horz" lIns="0" tIns="0" rIns="0" bIns="0" rtlCol="0" anchor="b" anchorCtr="0">
            <a:normAutofit/>
          </a:bodyPr>
          <a:lstStyle/>
          <a:p>
            <a:pPr algn="r"/>
            <a:r>
              <a:rPr lang="en-US" sz="3200">
                <a:solidFill>
                  <a:schemeClr val="bg1"/>
                </a:solidFill>
              </a:rPr>
              <a:t>When naming files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93F0E-F001-48EE-BDF2-6A5D94D75800}"/>
              </a:ext>
            </a:extLst>
          </p:cNvPr>
          <p:cNvSpPr txBox="1"/>
          <p:nvPr/>
        </p:nvSpPr>
        <p:spPr>
          <a:xfrm>
            <a:off x="8123345" y="5634592"/>
            <a:ext cx="4038602" cy="1043456"/>
          </a:xfrm>
          <a:prstGeom prst="rect">
            <a:avLst/>
          </a:prstGeom>
        </p:spPr>
        <p:txBody>
          <a:bodyPr rot="0" spcFirstLastPara="0" vertOverflow="overflow" horzOverflow="overflow" vert="horz" lIns="0" tIns="0" rIns="0" bIns="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600"/>
              </a:spcAft>
              <a:buSzPct val="70000"/>
            </a:pPr>
            <a:r>
              <a:rPr lang="en-US" sz="1000"/>
              <a:t>Source: </a:t>
            </a:r>
            <a:r>
              <a:rPr lang="en-US" sz="1000" err="1"/>
              <a:t>Emmerlhainz</a:t>
            </a:r>
            <a:r>
              <a:rPr lang="en-US" sz="1000"/>
              <a:t>, C. 2020. </a:t>
            </a:r>
            <a:r>
              <a:rPr lang="en-US" sz="1000" i="1"/>
              <a:t>Tutorials on Ethnographic Data Management.</a:t>
            </a:r>
            <a:r>
              <a:rPr lang="en-US" sz="1000"/>
              <a:t>  Data in the Disciplines IMLS Grant.  Retrieved from </a:t>
            </a:r>
            <a:r>
              <a:rPr lang="en-US" sz="1000" u="sng">
                <a:hlinkClick r:id="rId3"/>
              </a:rPr>
              <a:t>https://library.lclark.edu/dataworkshops/ethnography-modules</a:t>
            </a:r>
            <a:endParaRPr lang="en-US" sz="1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F4E588-4E17-413B-A593-7BBF7562CB40}"/>
              </a:ext>
            </a:extLst>
          </p:cNvPr>
          <p:cNvSpPr txBox="1"/>
          <p:nvPr/>
        </p:nvSpPr>
        <p:spPr>
          <a:xfrm>
            <a:off x="4746122" y="899999"/>
            <a:ext cx="6754446" cy="3834594"/>
          </a:xfrm>
          <a:prstGeom prst="rect">
            <a:avLst/>
          </a:prstGeom>
        </p:spPr>
        <p:txBody>
          <a:bodyPr rot="0" spcFirstLastPara="0" vertOverflow="overflow" horzOverflow="overflow" vert="horz" lIns="109728" tIns="109728" rIns="109728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342900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pc="150">
                <a:solidFill>
                  <a:schemeClr val="tx1">
                    <a:lumMod val="75000"/>
                    <a:lumOff val="25000"/>
                  </a:schemeClr>
                </a:solidFill>
              </a:rPr>
              <a:t>Add enough info to </a:t>
            </a:r>
            <a:r>
              <a:rPr lang="en-US" b="1" i="1" spc="150">
                <a:solidFill>
                  <a:schemeClr val="tx1">
                    <a:lumMod val="75000"/>
                    <a:lumOff val="25000"/>
                  </a:schemeClr>
                </a:solidFill>
              </a:rPr>
              <a:t>uniquely</a:t>
            </a:r>
            <a:r>
              <a:rPr lang="en-US" spc="150">
                <a:solidFill>
                  <a:schemeClr val="tx1">
                    <a:lumMod val="75000"/>
                    <a:lumOff val="25000"/>
                  </a:schemeClr>
                </a:solidFill>
              </a:rPr>
              <a:t> identify the text, image, recording, etc.</a:t>
            </a:r>
          </a:p>
          <a:p>
            <a:pPr indent="-342900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pc="150">
                <a:solidFill>
                  <a:schemeClr val="tx1">
                    <a:lumMod val="75000"/>
                    <a:lumOff val="25000"/>
                  </a:schemeClr>
                </a:solidFill>
              </a:rPr>
              <a:t>Can include date, version, author</a:t>
            </a:r>
          </a:p>
          <a:p>
            <a:pPr indent="-342900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pc="150">
                <a:solidFill>
                  <a:schemeClr val="tx1">
                    <a:lumMod val="75000"/>
                    <a:lumOff val="25000"/>
                  </a:schemeClr>
                </a:solidFill>
              </a:rPr>
              <a:t>May add pseudonym, topic, or location for context</a:t>
            </a:r>
          </a:p>
          <a:p>
            <a:pPr indent="-342900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pc="150">
                <a:solidFill>
                  <a:schemeClr val="tx1">
                    <a:lumMod val="75000"/>
                    <a:lumOff val="25000"/>
                  </a:schemeClr>
                </a:solidFill>
              </a:rPr>
              <a:t>Use dates in YYYY-MM-DD order to sort by date</a:t>
            </a:r>
          </a:p>
          <a:p>
            <a:pPr indent="-342900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pc="150">
                <a:solidFill>
                  <a:schemeClr val="tx1">
                    <a:lumMod val="75000"/>
                    <a:lumOff val="25000"/>
                  </a:schemeClr>
                </a:solidFill>
              </a:rPr>
              <a:t>Use leading zeros (001, 010, 100) to sequence files</a:t>
            </a:r>
          </a:p>
          <a:p>
            <a:pPr indent="-342900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pc="150">
                <a:solidFill>
                  <a:schemeClr val="tx1">
                    <a:lumMod val="75000"/>
                    <a:lumOff val="25000"/>
                  </a:schemeClr>
                </a:solidFill>
              </a:rPr>
              <a:t>Avoid special characters like </a:t>
            </a:r>
            <a:r>
              <a:rPr lang="en-US" b="1" spc="150">
                <a:solidFill>
                  <a:schemeClr val="tx1">
                    <a:lumMod val="75000"/>
                    <a:lumOff val="25000"/>
                  </a:schemeClr>
                </a:solidFill>
              </a:rPr>
              <a:t>&amp; , ( ) ! ‘ ? - + /</a:t>
            </a:r>
            <a:endParaRPr lang="en-US" spc="15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endParaRPr lang="en-US" spc="15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b="1" i="1" spc="150">
                <a:solidFill>
                  <a:schemeClr val="tx1">
                    <a:lumMod val="75000"/>
                    <a:lumOff val="25000"/>
                  </a:schemeClr>
                </a:solidFill>
              </a:rPr>
              <a:t>2015-05-18_Ulaanhus_Interview_001_CE_v3.txt</a:t>
            </a:r>
          </a:p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b="1" spc="150">
                <a:solidFill>
                  <a:schemeClr val="tx1">
                    <a:lumMod val="75000"/>
                    <a:lumOff val="25000"/>
                  </a:schemeClr>
                </a:solidFill>
              </a:rPr>
              <a:t>is better than </a:t>
            </a:r>
          </a:p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b="1" i="1" spc="150">
                <a:solidFill>
                  <a:schemeClr val="tx1">
                    <a:lumMod val="75000"/>
                    <a:lumOff val="25000"/>
                  </a:schemeClr>
                </a:solidFill>
              </a:rPr>
              <a:t>notes1.txt</a:t>
            </a:r>
            <a:r>
              <a:rPr lang="en-US" b="1" spc="15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0009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Text&#10;&#10;Description automatically generated">
            <a:extLst>
              <a:ext uri="{FF2B5EF4-FFF2-40B4-BE49-F238E27FC236}">
                <a16:creationId xmlns:a16="http://schemas.microsoft.com/office/drawing/2014/main" id="{A1961F99-D860-4DFE-AEF1-DA5CC7305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574" y="1713951"/>
            <a:ext cx="4377635" cy="3728273"/>
          </a:xfrm>
          <a:prstGeom prst="rect">
            <a:avLst/>
          </a:prstGeom>
        </p:spPr>
      </p:pic>
      <p:pic>
        <p:nvPicPr>
          <p:cNvPr id="3" name="Picture 4" descr="Text&#10;&#10;Description automatically generated">
            <a:extLst>
              <a:ext uri="{FF2B5EF4-FFF2-40B4-BE49-F238E27FC236}">
                <a16:creationId xmlns:a16="http://schemas.microsoft.com/office/drawing/2014/main" id="{E825C471-4220-4B37-88A8-55A417BFA4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465" y="1710532"/>
            <a:ext cx="4391025" cy="40195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0E39C8-8B12-409E-9209-155D2B89182F}"/>
              </a:ext>
            </a:extLst>
          </p:cNvPr>
          <p:cNvSpPr txBox="1"/>
          <p:nvPr/>
        </p:nvSpPr>
        <p:spPr>
          <a:xfrm>
            <a:off x="7953366" y="5977940"/>
            <a:ext cx="500678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>
                <a:ea typeface="+mn-lt"/>
                <a:cs typeface="+mn-lt"/>
              </a:rPr>
              <a:t>Source: Emmerlhainz, C. 2020. </a:t>
            </a:r>
            <a:r>
              <a:rPr lang="en-US" sz="800" i="1">
                <a:ea typeface="+mn-lt"/>
                <a:cs typeface="+mn-lt"/>
              </a:rPr>
              <a:t>Tutorials on Ethnographic Data Management.</a:t>
            </a:r>
            <a:r>
              <a:rPr lang="en-US" sz="800">
                <a:ea typeface="+mn-lt"/>
                <a:cs typeface="+mn-lt"/>
              </a:rPr>
              <a:t>  Data in the Disciplines IMLS Grant.  Retrieved from </a:t>
            </a:r>
            <a:r>
              <a:rPr lang="en-US" sz="800" u="sng">
                <a:ea typeface="+mn-lt"/>
                <a:cs typeface="+mn-lt"/>
                <a:hlinkClick r:id="rId5"/>
              </a:rPr>
              <a:t>https://library.lclark.edu/dataworkshops/ethnography-modules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638277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249A5E-4F0A-4DDC-868A-DA522FB84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162979"/>
            <a:ext cx="9995647" cy="656754"/>
          </a:xfrm>
        </p:spPr>
        <p:txBody>
          <a:bodyPr/>
          <a:lstStyle/>
          <a:p>
            <a:r>
              <a:rPr lang="en-US">
                <a:latin typeface="Calibri"/>
                <a:cs typeface="Calibri"/>
              </a:rPr>
              <a:t>Preservation File Formats</a:t>
            </a:r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5F5C6C-0564-4268-8ACD-8F5516C23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120" y="819733"/>
            <a:ext cx="10241280" cy="3959352"/>
          </a:xfrm>
        </p:spPr>
        <p:txBody>
          <a:bodyPr vert="horz" lIns="274320" tIns="274320" rIns="274320" bIns="274320" rtlCol="0" anchor="t">
            <a:noAutofit/>
          </a:bodyPr>
          <a:lstStyle/>
          <a:p>
            <a:pPr algn="ctr"/>
            <a:r>
              <a:rPr lang="en-US" b="1">
                <a:latin typeface="Calibri"/>
                <a:cs typeface="Calibri"/>
              </a:rPr>
              <a:t>.rtf or .txt </a:t>
            </a:r>
            <a:r>
              <a:rPr lang="en-US">
                <a:latin typeface="Calibri"/>
                <a:cs typeface="Calibri"/>
              </a:rPr>
              <a:t>for text (not Word!)</a:t>
            </a:r>
            <a:endParaRPr lang="en-US">
              <a:latin typeface="Calibri"/>
              <a:cs typeface="Calibri" pitchFamily="34" charset="0"/>
            </a:endParaRPr>
          </a:p>
          <a:p>
            <a:pPr algn="ctr"/>
            <a:r>
              <a:rPr lang="en-US" b="1">
                <a:latin typeface="Calibri"/>
                <a:cs typeface="Calibri"/>
              </a:rPr>
              <a:t>.csv or .tab</a:t>
            </a:r>
            <a:r>
              <a:rPr lang="en-US">
                <a:latin typeface="Calibri"/>
                <a:cs typeface="Calibri"/>
              </a:rPr>
              <a:t> for spreadsheets (not Excel!)</a:t>
            </a:r>
            <a:endParaRPr lang="en-US">
              <a:latin typeface="Calibri"/>
            </a:endParaRPr>
          </a:p>
          <a:p>
            <a:pPr algn="ctr"/>
            <a:r>
              <a:rPr lang="en-US" b="1">
                <a:latin typeface="Calibri"/>
                <a:cs typeface="Calibri"/>
              </a:rPr>
              <a:t>.xml</a:t>
            </a:r>
            <a:r>
              <a:rPr lang="en-US">
                <a:latin typeface="Calibri"/>
                <a:cs typeface="Calibri"/>
              </a:rPr>
              <a:t> for databases (not Access!)</a:t>
            </a:r>
            <a:endParaRPr lang="en-US">
              <a:latin typeface="Calibri"/>
            </a:endParaRPr>
          </a:p>
          <a:p>
            <a:pPr algn="ctr"/>
            <a:r>
              <a:rPr lang="en-US" b="1">
                <a:latin typeface="Calibri"/>
                <a:cs typeface="Calibri"/>
              </a:rPr>
              <a:t>.mpeg</a:t>
            </a:r>
            <a:r>
              <a:rPr lang="en-US">
                <a:latin typeface="Calibri"/>
                <a:cs typeface="Calibri"/>
              </a:rPr>
              <a:t> for video</a:t>
            </a:r>
            <a:endParaRPr lang="en-US">
              <a:latin typeface="Calibri"/>
            </a:endParaRPr>
          </a:p>
          <a:p>
            <a:pPr algn="ctr"/>
            <a:r>
              <a:rPr lang="en-US" b="1">
                <a:latin typeface="Calibri"/>
                <a:cs typeface="Calibri"/>
              </a:rPr>
              <a:t>.mp3</a:t>
            </a:r>
            <a:r>
              <a:rPr lang="en-US">
                <a:latin typeface="Calibri"/>
                <a:cs typeface="Calibri"/>
              </a:rPr>
              <a:t> for audio</a:t>
            </a:r>
            <a:endParaRPr lang="en-US">
              <a:latin typeface="Calibri"/>
            </a:endParaRPr>
          </a:p>
          <a:p>
            <a:pPr algn="ctr"/>
            <a:r>
              <a:rPr lang="en-US" b="1">
                <a:latin typeface="Calibri"/>
                <a:cs typeface="Calibri"/>
              </a:rPr>
              <a:t>tiff or jpeg 2000</a:t>
            </a:r>
            <a:r>
              <a:rPr lang="en-US">
                <a:latin typeface="Calibri"/>
                <a:cs typeface="Calibri"/>
              </a:rPr>
              <a:t> for images</a:t>
            </a:r>
            <a:endParaRPr lang="en-US">
              <a:latin typeface="Calibri"/>
            </a:endParaRPr>
          </a:p>
          <a:p>
            <a:pPr algn="ctr"/>
            <a:r>
              <a:rPr lang="en-US" b="1">
                <a:latin typeface="Calibri"/>
                <a:cs typeface="Calibri"/>
              </a:rPr>
              <a:t>.</a:t>
            </a:r>
            <a:r>
              <a:rPr lang="en-US" b="1" err="1">
                <a:latin typeface="Calibri"/>
                <a:cs typeface="Calibri"/>
              </a:rPr>
              <a:t>gml</a:t>
            </a:r>
            <a:r>
              <a:rPr lang="en-US">
                <a:latin typeface="Calibri"/>
                <a:cs typeface="Calibri"/>
              </a:rPr>
              <a:t> </a:t>
            </a:r>
            <a:r>
              <a:rPr lang="en-US" b="1">
                <a:latin typeface="Calibri"/>
                <a:cs typeface="Calibri"/>
              </a:rPr>
              <a:t>or shapefile </a:t>
            </a:r>
            <a:r>
              <a:rPr lang="en-US">
                <a:latin typeface="Calibri"/>
                <a:cs typeface="Calibri"/>
              </a:rPr>
              <a:t>for vector files (not .</a:t>
            </a:r>
            <a:r>
              <a:rPr lang="en-US" err="1">
                <a:latin typeface="Calibri"/>
                <a:cs typeface="Calibri"/>
              </a:rPr>
              <a:t>gdb</a:t>
            </a:r>
            <a:r>
              <a:rPr lang="en-US">
                <a:latin typeface="Calibri"/>
                <a:cs typeface="Calibri"/>
              </a:rPr>
              <a:t>!!!)</a:t>
            </a:r>
            <a:endParaRPr lang="en-US">
              <a:cs typeface="Calibri"/>
            </a:endParaRPr>
          </a:p>
          <a:p>
            <a:r>
              <a:rPr lang="en-US">
                <a:latin typeface="Calibri"/>
                <a:cs typeface="Calibri"/>
              </a:rPr>
              <a:t>US </a:t>
            </a:r>
            <a:r>
              <a:rPr lang="en-US">
                <a:latin typeface="Calibri"/>
                <a:cs typeface="Calibri"/>
                <a:hlinkClick r:id="rId3"/>
              </a:rPr>
              <a:t>Library of Congress Sustainability of Digital Format</a:t>
            </a:r>
            <a:r>
              <a:rPr lang="en-US">
                <a:latin typeface="Calibri"/>
                <a:cs typeface="Calibri"/>
              </a:rPr>
              <a:t>s guide</a:t>
            </a:r>
            <a:endParaRPr lang="en-US">
              <a:cs typeface="Calibri"/>
            </a:endParaRPr>
          </a:p>
          <a:p>
            <a:r>
              <a:rPr lang="en-US">
                <a:latin typeface="Calibri"/>
                <a:cs typeface="Calibri"/>
                <a:hlinkClick r:id="rId4"/>
              </a:rPr>
              <a:t>Data Curation Primers</a:t>
            </a: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878B91-778D-46EA-8F6D-39A1FF368D9D}"/>
              </a:ext>
            </a:extLst>
          </p:cNvPr>
          <p:cNvSpPr txBox="1"/>
          <p:nvPr/>
        </p:nvSpPr>
        <p:spPr>
          <a:xfrm>
            <a:off x="7440099" y="5926746"/>
            <a:ext cx="500678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>
                <a:ea typeface="+mn-lt"/>
                <a:cs typeface="+mn-lt"/>
              </a:rPr>
              <a:t>Source: </a:t>
            </a:r>
            <a:r>
              <a:rPr lang="en-US" sz="800" err="1">
                <a:ea typeface="+mn-lt"/>
                <a:cs typeface="+mn-lt"/>
              </a:rPr>
              <a:t>Emmerlhainz</a:t>
            </a:r>
            <a:r>
              <a:rPr lang="en-US" sz="800">
                <a:ea typeface="+mn-lt"/>
                <a:cs typeface="+mn-lt"/>
              </a:rPr>
              <a:t>, C. 2020. </a:t>
            </a:r>
            <a:r>
              <a:rPr lang="en-US" sz="800" i="1">
                <a:ea typeface="+mn-lt"/>
                <a:cs typeface="+mn-lt"/>
              </a:rPr>
              <a:t>Tutorials on Ethnographic Data Management.</a:t>
            </a:r>
            <a:r>
              <a:rPr lang="en-US" sz="800">
                <a:ea typeface="+mn-lt"/>
                <a:cs typeface="+mn-lt"/>
              </a:rPr>
              <a:t>  Data in the Disciplines IMLS Grant.  Retrieved from </a:t>
            </a:r>
            <a:r>
              <a:rPr lang="en-US" sz="800" u="sng">
                <a:ea typeface="+mn-lt"/>
                <a:cs typeface="+mn-lt"/>
                <a:hlinkClick r:id="rId5"/>
              </a:rPr>
              <a:t>https://library.lclark.edu/dataworkshops/ethnography-modules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8607172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8">
            <a:extLst>
              <a:ext uri="{FF2B5EF4-FFF2-40B4-BE49-F238E27FC236}">
                <a16:creationId xmlns:a16="http://schemas.microsoft.com/office/drawing/2014/main" id="{E383CC5D-71E8-4CB2-8E4A-F1E4FF6DC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E2DA5AC1-43C5-4243-9028-07DBB80D0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"/>
            <a:ext cx="12192000" cy="1600201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8A4EDA1C-27A1-4C83-ACE4-6675EC924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9161" y="9109"/>
            <a:ext cx="7792839" cy="1594270"/>
          </a:xfrm>
          <a:prstGeom prst="rect">
            <a:avLst/>
          </a:prstGeom>
          <a:gradFill>
            <a:gsLst>
              <a:gs pos="22000">
                <a:schemeClr val="accent2">
                  <a:alpha val="0"/>
                </a:schemeClr>
              </a:gs>
              <a:gs pos="99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4">
            <a:extLst>
              <a:ext uri="{FF2B5EF4-FFF2-40B4-BE49-F238E27FC236}">
                <a16:creationId xmlns:a16="http://schemas.microsoft.com/office/drawing/2014/main" id="{1C2185E4-B584-4B9D-9440-DEA0FB9D9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021976" y="-906246"/>
            <a:ext cx="1602951" cy="3416298"/>
          </a:xfrm>
          <a:prstGeom prst="rect">
            <a:avLst/>
          </a:prstGeom>
          <a:gradFill>
            <a:gsLst>
              <a:gs pos="45000">
                <a:schemeClr val="accent4">
                  <a:alpha val="0"/>
                </a:schemeClr>
              </a:gs>
              <a:gs pos="99000">
                <a:schemeClr val="accent6">
                  <a:alpha val="33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FF33EC8A-EE0A-4395-97E2-DAD467CF7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451242" y="0"/>
            <a:ext cx="9729549" cy="1600198"/>
          </a:xfrm>
          <a:prstGeom prst="rect">
            <a:avLst/>
          </a:prstGeom>
          <a:gradFill>
            <a:gsLst>
              <a:gs pos="0">
                <a:schemeClr val="accent5">
                  <a:alpha val="30000"/>
                </a:schemeClr>
              </a:gs>
              <a:gs pos="99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8">
            <a:extLst>
              <a:ext uri="{FF2B5EF4-FFF2-40B4-BE49-F238E27FC236}">
                <a16:creationId xmlns:a16="http://schemas.microsoft.com/office/drawing/2014/main" id="{FF85DA95-16A4-404E-9BFF-27F8E4FC78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30"/>
            <a:ext cx="7910111" cy="1600198"/>
          </a:xfrm>
          <a:prstGeom prst="rect">
            <a:avLst/>
          </a:prstGeom>
          <a:gradFill>
            <a:gsLst>
              <a:gs pos="0">
                <a:schemeClr val="accent5">
                  <a:alpha val="21000"/>
                </a:schemeClr>
              </a:gs>
              <a:gs pos="99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0AB9D3-6A7A-4E2D-B9BA-5033A79D1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84" y="374427"/>
            <a:ext cx="10374517" cy="971512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Metadata and documentation</a:t>
            </a:r>
          </a:p>
        </p:txBody>
      </p:sp>
      <p:graphicFrame>
        <p:nvGraphicFramePr>
          <p:cNvPr id="4" name="Content Placeholder 6">
            <a:extLst>
              <a:ext uri="{FF2B5EF4-FFF2-40B4-BE49-F238E27FC236}">
                <a16:creationId xmlns:a16="http://schemas.microsoft.com/office/drawing/2014/main" id="{E4CFBA7C-3091-4B79-AD65-E4E2202DB8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8131675"/>
              </p:ext>
            </p:extLst>
          </p:nvPr>
        </p:nvGraphicFramePr>
        <p:xfrm>
          <a:off x="579474" y="2062715"/>
          <a:ext cx="11033029" cy="41892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39391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>
            <a:extLst>
              <a:ext uri="{FF2B5EF4-FFF2-40B4-BE49-F238E27FC236}">
                <a16:creationId xmlns:a16="http://schemas.microsoft.com/office/drawing/2014/main" id="{53C8002B-2A17-4E87-9B35-563C2A878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90" y="2079500"/>
            <a:ext cx="4672224" cy="1862345"/>
          </a:xfrm>
        </p:spPr>
        <p:txBody>
          <a:bodyPr vert="horz" lIns="109728" tIns="109728" rIns="109728" bIns="91440" rtlCol="0" anchor="ctr">
            <a:noAutofit/>
          </a:bodyPr>
          <a:lstStyle/>
          <a:p>
            <a:pPr>
              <a:lnSpc>
                <a:spcPct val="140000"/>
              </a:lnSpc>
            </a:pPr>
            <a:r>
              <a:rPr lang="en-US" sz="4000"/>
              <a:t>Metadata for research data at a high-level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B6520E-B908-4C3B-89EA-B38E8EC78EAF}"/>
              </a:ext>
            </a:extLst>
          </p:cNvPr>
          <p:cNvSpPr txBox="1"/>
          <p:nvPr/>
        </p:nvSpPr>
        <p:spPr>
          <a:xfrm>
            <a:off x="5627420" y="5641863"/>
            <a:ext cx="5297366" cy="989091"/>
          </a:xfrm>
          <a:prstGeom prst="rect">
            <a:avLst/>
          </a:prstGeom>
        </p:spPr>
        <p:txBody>
          <a:bodyPr rot="0" spcFirstLastPara="0" vertOverflow="overflow" horzOverflow="overflow" vert="horz" lIns="109728" tIns="109728" rIns="109728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800" spc="150">
                <a:solidFill>
                  <a:schemeClr val="tx1">
                    <a:lumMod val="75000"/>
                    <a:lumOff val="25000"/>
                  </a:schemeClr>
                </a:solidFill>
              </a:rPr>
              <a:t>Source: </a:t>
            </a:r>
            <a:r>
              <a:rPr lang="en-US" sz="800" spc="15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Emmerlhainz</a:t>
            </a:r>
            <a:r>
              <a:rPr lang="en-US" sz="800" spc="150">
                <a:solidFill>
                  <a:schemeClr val="tx1">
                    <a:lumMod val="75000"/>
                    <a:lumOff val="25000"/>
                  </a:schemeClr>
                </a:solidFill>
              </a:rPr>
              <a:t>, C. 2020. </a:t>
            </a:r>
            <a:r>
              <a:rPr lang="en-US" sz="800" i="1" spc="150">
                <a:solidFill>
                  <a:schemeClr val="tx1">
                    <a:lumMod val="75000"/>
                    <a:lumOff val="25000"/>
                  </a:schemeClr>
                </a:solidFill>
              </a:rPr>
              <a:t>Tutorials on Ethnographic Data Management.</a:t>
            </a:r>
            <a:r>
              <a:rPr lang="en-US" sz="800" spc="150">
                <a:solidFill>
                  <a:schemeClr val="tx1">
                    <a:lumMod val="75000"/>
                    <a:lumOff val="25000"/>
                  </a:schemeClr>
                </a:solidFill>
              </a:rPr>
              <a:t>  Data in the Disciplines IMLS Grant.  Retrieved from </a:t>
            </a:r>
            <a:r>
              <a:rPr lang="en-US" sz="800" u="sng" spc="15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https://library.lclark.edu/dataworkshops/ethnography-modules</a:t>
            </a:r>
            <a:endParaRPr lang="en-US" sz="800" spc="1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8714" y="1311797"/>
            <a:ext cx="6514470" cy="4234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809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12D0B-A4B0-4380-A347-C004382A1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847" y="169164"/>
            <a:ext cx="9941859" cy="834883"/>
          </a:xfrm>
        </p:spPr>
        <p:txBody>
          <a:bodyPr/>
          <a:lstStyle/>
          <a:p>
            <a:r>
              <a:rPr lang="en-US"/>
              <a:t>README document -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BEE60-D500-49D3-98C8-9CE8EF4C6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847" y="1403604"/>
            <a:ext cx="11645153" cy="4891658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“Living document” – should be updated/checked regularly</a:t>
            </a:r>
          </a:p>
          <a:p>
            <a:r>
              <a:rPr lang="en-US"/>
              <a:t>Includes following info (anything missing?):</a:t>
            </a:r>
          </a:p>
          <a:p>
            <a:pPr lvl="1"/>
            <a:r>
              <a:rPr lang="en-US"/>
              <a:t>Project/Lab Name</a:t>
            </a:r>
          </a:p>
          <a:p>
            <a:pPr lvl="1"/>
            <a:r>
              <a:rPr lang="en-US"/>
              <a:t>Creator and/or Owner</a:t>
            </a:r>
          </a:p>
          <a:p>
            <a:pPr lvl="1"/>
            <a:r>
              <a:rPr lang="en-US"/>
              <a:t>Funder</a:t>
            </a:r>
          </a:p>
          <a:p>
            <a:pPr lvl="1"/>
            <a:r>
              <a:rPr lang="en-US"/>
              <a:t>Date of last update (revision history)</a:t>
            </a:r>
          </a:p>
          <a:p>
            <a:pPr lvl="1"/>
            <a:r>
              <a:rPr lang="en-US"/>
              <a:t>Files location (</a:t>
            </a:r>
            <a:r>
              <a:rPr lang="en-US" err="1"/>
              <a:t>filepaths</a:t>
            </a:r>
            <a:r>
              <a:rPr lang="en-US"/>
              <a:t>)</a:t>
            </a:r>
          </a:p>
          <a:p>
            <a:pPr lvl="1"/>
            <a:r>
              <a:rPr lang="en-US" err="1"/>
              <a:t>READme</a:t>
            </a:r>
            <a:r>
              <a:rPr lang="en-US"/>
              <a:t> location (</a:t>
            </a:r>
            <a:r>
              <a:rPr lang="en-US" err="1"/>
              <a:t>filepath</a:t>
            </a:r>
            <a:r>
              <a:rPr lang="en-US"/>
              <a:t>)</a:t>
            </a:r>
          </a:p>
          <a:p>
            <a:pPr lvl="1"/>
            <a:r>
              <a:rPr lang="en-US"/>
              <a:t>Folder structure (screenshot)</a:t>
            </a:r>
          </a:p>
          <a:p>
            <a:pPr lvl="1"/>
            <a:r>
              <a:rPr lang="en-US"/>
              <a:t>File naming schema</a:t>
            </a:r>
          </a:p>
          <a:p>
            <a:pPr lvl="1"/>
            <a:r>
              <a:rPr lang="en-US"/>
              <a:t>Abbreviations key (filenames and project names)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1B923B-C0F6-4DE4-AB69-40B7145953D8}"/>
              </a:ext>
            </a:extLst>
          </p:cNvPr>
          <p:cNvSpPr txBox="1"/>
          <p:nvPr/>
        </p:nvSpPr>
        <p:spPr>
          <a:xfrm>
            <a:off x="9072282" y="5094933"/>
            <a:ext cx="29529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hlinkClick r:id="rId3"/>
              </a:rPr>
              <a:t>File &amp; Folder Schema Example </a:t>
            </a:r>
            <a:r>
              <a:rPr lang="en-US" sz="1200"/>
              <a:t>by MIT Libraries Data Management Services. Copyright ©2018 MASSACHUSETTS INSTITUTE OF TECHNOLOGY, licensed under a Creative Commons Attribution 4.0 International License.</a:t>
            </a:r>
          </a:p>
        </p:txBody>
      </p:sp>
    </p:spTree>
    <p:extLst>
      <p:ext uri="{BB962C8B-B14F-4D97-AF65-F5344CB8AC3E}">
        <p14:creationId xmlns:p14="http://schemas.microsoft.com/office/powerpoint/2010/main" val="1115681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45C5CC17-FF17-43CF-B073-D9051465D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1EBE2DDC-0D14-44E6-A1AB-2EEC09507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A8543D98-0AA2-43B4-B508-DC1DB7F3D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2414" y="1406060"/>
            <a:ext cx="6857572" cy="4045450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6000">
                <a:schemeClr val="accent2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723C1D-9A1A-465B-8164-483BF5426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98889" y="3617790"/>
            <a:ext cx="2453337" cy="4027079"/>
          </a:xfrm>
          <a:prstGeom prst="rect">
            <a:avLst/>
          </a:prstGeom>
          <a:gradFill>
            <a:gsLst>
              <a:gs pos="2000">
                <a:schemeClr val="accent5">
                  <a:alpha val="35000"/>
                </a:schemeClr>
              </a:gs>
              <a:gs pos="67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6680484-5F73-4078-85C2-415205B1A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30441" y="1644149"/>
            <a:ext cx="4384532" cy="4196758"/>
          </a:xfrm>
          <a:custGeom>
            <a:avLst/>
            <a:gdLst>
              <a:gd name="connsiteX0" fmla="*/ 44539 w 4384532"/>
              <a:gd name="connsiteY0" fmla="*/ 2446310 h 4196758"/>
              <a:gd name="connsiteX1" fmla="*/ 0 w 4384532"/>
              <a:gd name="connsiteY1" fmla="*/ 2004492 h 4196758"/>
              <a:gd name="connsiteX2" fmla="*/ 500607 w 4384532"/>
              <a:gd name="connsiteY2" fmla="*/ 610007 h 4196758"/>
              <a:gd name="connsiteX3" fmla="*/ 589546 w 4384532"/>
              <a:gd name="connsiteY3" fmla="*/ 512149 h 4196758"/>
              <a:gd name="connsiteX4" fmla="*/ 3077760 w 4384532"/>
              <a:gd name="connsiteY4" fmla="*/ 0 h 4196758"/>
              <a:gd name="connsiteX5" fmla="*/ 3237230 w 4384532"/>
              <a:gd name="connsiteY5" fmla="*/ 76821 h 4196758"/>
              <a:gd name="connsiteX6" fmla="*/ 4384532 w 4384532"/>
              <a:gd name="connsiteY6" fmla="*/ 2004492 h 4196758"/>
              <a:gd name="connsiteX7" fmla="*/ 2192266 w 4384532"/>
              <a:gd name="connsiteY7" fmla="*/ 4196758 h 4196758"/>
              <a:gd name="connsiteX8" fmla="*/ 44539 w 4384532"/>
              <a:gd name="connsiteY8" fmla="*/ 2446310 h 4196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32" h="4196758">
                <a:moveTo>
                  <a:pt x="44539" y="2446310"/>
                </a:moveTo>
                <a:cubicBezTo>
                  <a:pt x="15336" y="2303599"/>
                  <a:pt x="0" y="2155836"/>
                  <a:pt x="0" y="2004492"/>
                </a:cubicBezTo>
                <a:cubicBezTo>
                  <a:pt x="0" y="1474787"/>
                  <a:pt x="187867" y="988960"/>
                  <a:pt x="500607" y="610007"/>
                </a:cubicBezTo>
                <a:lnTo>
                  <a:pt x="589546" y="512149"/>
                </a:lnTo>
                <a:lnTo>
                  <a:pt x="3077760" y="0"/>
                </a:lnTo>
                <a:lnTo>
                  <a:pt x="3237230" y="76821"/>
                </a:lnTo>
                <a:cubicBezTo>
                  <a:pt x="3920615" y="448057"/>
                  <a:pt x="4384532" y="1172098"/>
                  <a:pt x="4384532" y="2004492"/>
                </a:cubicBezTo>
                <a:cubicBezTo>
                  <a:pt x="4384532" y="3215247"/>
                  <a:pt x="3403021" y="4196758"/>
                  <a:pt x="2192266" y="4196758"/>
                </a:cubicBezTo>
                <a:cubicBezTo>
                  <a:pt x="1132855" y="4196758"/>
                  <a:pt x="248960" y="3445288"/>
                  <a:pt x="44539" y="2446310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074532-D18F-4137-AAD4-BC4BCB738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7" y="1028701"/>
            <a:ext cx="3248863" cy="3020785"/>
          </a:xfrm>
        </p:spPr>
        <p:txBody>
          <a:bodyPr>
            <a:normAutofit/>
          </a:bodyPr>
          <a:lstStyle/>
          <a:p>
            <a:pPr algn="r"/>
            <a:r>
              <a:rPr lang="en-US" sz="3200">
                <a:solidFill>
                  <a:schemeClr val="bg1"/>
                </a:solidFill>
              </a:rPr>
              <a:t>Outline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76ABEF0-E54E-44C6-8FCD-E1B20ADDE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0306" y="1577002"/>
            <a:ext cx="6273972" cy="484346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Brief overview of RDM</a:t>
            </a:r>
          </a:p>
          <a:p>
            <a:r>
              <a:rPr lang="en-US"/>
              <a:t>Good practices for organizing</a:t>
            </a:r>
          </a:p>
          <a:p>
            <a:pPr lvl="1"/>
            <a:r>
              <a:rPr lang="en-US"/>
              <a:t>Folder structures</a:t>
            </a:r>
          </a:p>
          <a:p>
            <a:pPr lvl="1"/>
            <a:r>
              <a:rPr lang="en-US"/>
              <a:t>File naming conventions</a:t>
            </a:r>
          </a:p>
          <a:p>
            <a:pPr lvl="1"/>
            <a:r>
              <a:rPr lang="en-US"/>
              <a:t>File formats</a:t>
            </a:r>
          </a:p>
          <a:p>
            <a:pPr lvl="1"/>
            <a:r>
              <a:rPr lang="en-US"/>
              <a:t>Metadata and documentation</a:t>
            </a:r>
          </a:p>
          <a:p>
            <a:pPr lvl="1"/>
            <a:r>
              <a:rPr lang="en-US"/>
              <a:t>README document/checklist</a:t>
            </a:r>
          </a:p>
        </p:txBody>
      </p:sp>
    </p:spTree>
    <p:extLst>
      <p:ext uri="{BB962C8B-B14F-4D97-AF65-F5344CB8AC3E}">
        <p14:creationId xmlns:p14="http://schemas.microsoft.com/office/powerpoint/2010/main" val="4043146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68F4C796-9897-461E-9BFA-77C50DB43D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44" y="220815"/>
            <a:ext cx="11510682" cy="53469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481542-4B54-42AF-B5DB-380A5E165F7D}"/>
              </a:ext>
            </a:extLst>
          </p:cNvPr>
          <p:cNvSpPr txBox="1"/>
          <p:nvPr/>
        </p:nvSpPr>
        <p:spPr>
          <a:xfrm>
            <a:off x="5737412" y="5567782"/>
            <a:ext cx="628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hlinkClick r:id="rId4"/>
              </a:rPr>
              <a:t>File &amp; Folder Schema Example </a:t>
            </a:r>
            <a:r>
              <a:rPr lang="en-US" sz="1200"/>
              <a:t>by MIT Libraries Data Management Services. Copyright ©2018 MASSACHUSETTS INSTITUTE OF TECHNOLOGY, licensed under a Creative Commons Attribution 4.0 International License.</a:t>
            </a:r>
          </a:p>
        </p:txBody>
      </p:sp>
    </p:spTree>
    <p:extLst>
      <p:ext uri="{BB962C8B-B14F-4D97-AF65-F5344CB8AC3E}">
        <p14:creationId xmlns:p14="http://schemas.microsoft.com/office/powerpoint/2010/main" val="1115345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92BC6D-103D-4680-90FE-8178EB875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18" y="1074200"/>
            <a:ext cx="10856887" cy="45556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EB5B90-33A6-489C-813C-6ACC24D29EDA}"/>
              </a:ext>
            </a:extLst>
          </p:cNvPr>
          <p:cNvSpPr txBox="1"/>
          <p:nvPr/>
        </p:nvSpPr>
        <p:spPr>
          <a:xfrm>
            <a:off x="5737412" y="5567782"/>
            <a:ext cx="628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hlinkClick r:id="rId4"/>
              </a:rPr>
              <a:t>File &amp; Folder Schema Example </a:t>
            </a:r>
            <a:r>
              <a:rPr lang="en-US" sz="1200"/>
              <a:t>by MIT Libraries Data Management Services. Copyright ©2018 MASSACHUSETTS INSTITUTE OF TECHNOLOGY, licensed under a Creative Commons Attribution 4.0 International License.</a:t>
            </a:r>
          </a:p>
        </p:txBody>
      </p:sp>
    </p:spTree>
    <p:extLst>
      <p:ext uri="{BB962C8B-B14F-4D97-AF65-F5344CB8AC3E}">
        <p14:creationId xmlns:p14="http://schemas.microsoft.com/office/powerpoint/2010/main" val="35389370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1A38D-2E01-4488-9C09-E57175484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341" y="347293"/>
            <a:ext cx="10241280" cy="1234440"/>
          </a:xfrm>
        </p:spPr>
        <p:txBody>
          <a:bodyPr/>
          <a:lstStyle/>
          <a:p>
            <a:r>
              <a:rPr lang="en-US"/>
              <a:t>Readme document – file/dataset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93D11-83C7-4004-A5F0-EC2D4D6F3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859" y="1879181"/>
            <a:ext cx="11071412" cy="4252677"/>
          </a:xfrm>
        </p:spPr>
        <p:txBody>
          <a:bodyPr/>
          <a:lstStyle/>
          <a:p>
            <a:pPr marL="0" indent="0">
              <a:buNone/>
            </a:pPr>
            <a:r>
              <a:rPr lang="en-US" i="1"/>
              <a:t>Description of files in the “Analysis/</a:t>
            </a:r>
            <a:r>
              <a:rPr lang="en-US" i="1" err="1"/>
              <a:t>ReactionTime</a:t>
            </a:r>
            <a:r>
              <a:rPr lang="en-US" i="1"/>
              <a:t>/KMnO4” folder</a:t>
            </a:r>
          </a:p>
          <a:p>
            <a:r>
              <a:rPr lang="en-US" i="1"/>
              <a:t>– KMnO4rxn_v01: Organizing raw data into one spreadsheet</a:t>
            </a:r>
            <a:br>
              <a:rPr lang="en-US" i="1"/>
            </a:br>
            <a:r>
              <a:rPr lang="en-US" i="1"/>
              <a:t>– KMnO4rxn_v02: Trying out first-order reaction rate</a:t>
            </a:r>
            <a:br>
              <a:rPr lang="en-US" i="1"/>
            </a:br>
            <a:r>
              <a:rPr lang="en-US" i="1"/>
              <a:t>– KMnO4rxn_v03: Trying out second-order reaction rate</a:t>
            </a:r>
            <a:br>
              <a:rPr lang="en-US" i="1"/>
            </a:br>
            <a:r>
              <a:rPr lang="en-US" i="1"/>
              <a:t>– KMnO4rxn_v04: Revert back to v02/first-order fitting and refining analysis</a:t>
            </a:r>
            <a:br>
              <a:rPr lang="en-US" i="1"/>
            </a:br>
            <a:r>
              <a:rPr lang="en-US" i="1"/>
              <a:t>– KMnO4rxn_FINAL: Final fit and numbers for reaction rate</a:t>
            </a:r>
          </a:p>
          <a:p>
            <a:r>
              <a:rPr lang="en-US" i="1"/>
              <a:t>The graphs corresponding to each file version are in the ‘Graphs’ subfolder, with correspondence explained by the README.txt contained therein.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8246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31B2D-704C-4658-AA9F-5CDA727BA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9C2E1-B4FF-47AD-855C-BAB602716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898648"/>
            <a:ext cx="10241280" cy="3959352"/>
          </a:xfrm>
        </p:spPr>
        <p:txBody>
          <a:bodyPr/>
          <a:lstStyle/>
          <a:p>
            <a:r>
              <a:rPr lang="en-US"/>
              <a:t>README file</a:t>
            </a:r>
          </a:p>
          <a:p>
            <a:r>
              <a:rPr lang="en-US"/>
              <a:t>Onboarding and offboarding instructions (for group-based work or labs)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7020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5C5CC17-FF17-43CF-B073-D9051465D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BE2DDC-0D14-44E6-A1AB-2EEC09507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543D98-0AA2-43B4-B508-DC1DB7F3D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2414" y="1406060"/>
            <a:ext cx="6857572" cy="4045450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6000">
                <a:schemeClr val="accent2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723C1D-9A1A-465B-8164-483BF5426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98889" y="3617790"/>
            <a:ext cx="2453337" cy="4027079"/>
          </a:xfrm>
          <a:prstGeom prst="rect">
            <a:avLst/>
          </a:prstGeom>
          <a:gradFill>
            <a:gsLst>
              <a:gs pos="2000">
                <a:schemeClr val="accent5">
                  <a:alpha val="35000"/>
                </a:schemeClr>
              </a:gs>
              <a:gs pos="67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6680484-5F73-4078-85C2-415205B1A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30441" y="1644149"/>
            <a:ext cx="4384532" cy="4196758"/>
          </a:xfrm>
          <a:custGeom>
            <a:avLst/>
            <a:gdLst>
              <a:gd name="connsiteX0" fmla="*/ 44539 w 4384532"/>
              <a:gd name="connsiteY0" fmla="*/ 2446310 h 4196758"/>
              <a:gd name="connsiteX1" fmla="*/ 0 w 4384532"/>
              <a:gd name="connsiteY1" fmla="*/ 2004492 h 4196758"/>
              <a:gd name="connsiteX2" fmla="*/ 500607 w 4384532"/>
              <a:gd name="connsiteY2" fmla="*/ 610007 h 4196758"/>
              <a:gd name="connsiteX3" fmla="*/ 589546 w 4384532"/>
              <a:gd name="connsiteY3" fmla="*/ 512149 h 4196758"/>
              <a:gd name="connsiteX4" fmla="*/ 3077760 w 4384532"/>
              <a:gd name="connsiteY4" fmla="*/ 0 h 4196758"/>
              <a:gd name="connsiteX5" fmla="*/ 3237230 w 4384532"/>
              <a:gd name="connsiteY5" fmla="*/ 76821 h 4196758"/>
              <a:gd name="connsiteX6" fmla="*/ 4384532 w 4384532"/>
              <a:gd name="connsiteY6" fmla="*/ 2004492 h 4196758"/>
              <a:gd name="connsiteX7" fmla="*/ 2192266 w 4384532"/>
              <a:gd name="connsiteY7" fmla="*/ 4196758 h 4196758"/>
              <a:gd name="connsiteX8" fmla="*/ 44539 w 4384532"/>
              <a:gd name="connsiteY8" fmla="*/ 2446310 h 4196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32" h="4196758">
                <a:moveTo>
                  <a:pt x="44539" y="2446310"/>
                </a:moveTo>
                <a:cubicBezTo>
                  <a:pt x="15336" y="2303599"/>
                  <a:pt x="0" y="2155836"/>
                  <a:pt x="0" y="2004492"/>
                </a:cubicBezTo>
                <a:cubicBezTo>
                  <a:pt x="0" y="1474787"/>
                  <a:pt x="187867" y="988960"/>
                  <a:pt x="500607" y="610007"/>
                </a:cubicBezTo>
                <a:lnTo>
                  <a:pt x="589546" y="512149"/>
                </a:lnTo>
                <a:lnTo>
                  <a:pt x="3077760" y="0"/>
                </a:lnTo>
                <a:lnTo>
                  <a:pt x="3237230" y="76821"/>
                </a:lnTo>
                <a:cubicBezTo>
                  <a:pt x="3920615" y="448057"/>
                  <a:pt x="4384532" y="1172098"/>
                  <a:pt x="4384532" y="2004492"/>
                </a:cubicBezTo>
                <a:cubicBezTo>
                  <a:pt x="4384532" y="3215247"/>
                  <a:pt x="3403021" y="4196758"/>
                  <a:pt x="2192266" y="4196758"/>
                </a:cubicBezTo>
                <a:cubicBezTo>
                  <a:pt x="1132855" y="4196758"/>
                  <a:pt x="248960" y="3445288"/>
                  <a:pt x="44539" y="2446310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D8375E-7496-40FB-9802-C2F7BC9C0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7" y="1028701"/>
            <a:ext cx="3248863" cy="3020785"/>
          </a:xfrm>
        </p:spPr>
        <p:txBody>
          <a:bodyPr>
            <a:normAutofit/>
          </a:bodyPr>
          <a:lstStyle/>
          <a:p>
            <a:pPr algn="r"/>
            <a:r>
              <a:rPr lang="en-US" sz="3200">
                <a:solidFill>
                  <a:schemeClr val="bg1"/>
                </a:solidFill>
              </a:rPr>
              <a:t>McGill RDM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EEDCE-1091-4668-8799-33F387698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7409" y="1028702"/>
            <a:ext cx="6273972" cy="4843462"/>
          </a:xfrm>
        </p:spPr>
        <p:txBody>
          <a:bodyPr>
            <a:normAutofit/>
          </a:bodyPr>
          <a:lstStyle/>
          <a:p>
            <a:r>
              <a:rPr lang="en-US"/>
              <a:t>McGill Library:</a:t>
            </a:r>
          </a:p>
          <a:p>
            <a:pPr lvl="1"/>
            <a:r>
              <a:rPr lang="en-US">
                <a:hlinkClick r:id="rId2"/>
              </a:rPr>
              <a:t>RDM Guide (and workshops) </a:t>
            </a:r>
            <a:r>
              <a:rPr lang="en-US"/>
              <a:t>and </a:t>
            </a:r>
            <a:r>
              <a:rPr lang="en-US">
                <a:hlinkClick r:id="rId3"/>
              </a:rPr>
              <a:t>Library Site</a:t>
            </a:r>
            <a:endParaRPr lang="en-US"/>
          </a:p>
          <a:p>
            <a:pPr lvl="1"/>
            <a:r>
              <a:rPr lang="en-US" u="sng">
                <a:hlinkClick r:id="rId4"/>
              </a:rPr>
              <a:t>Workshops through the Digital Scholarship Hub</a:t>
            </a:r>
            <a:endParaRPr lang="en-US"/>
          </a:p>
          <a:p>
            <a:pPr lvl="1"/>
            <a:r>
              <a:rPr lang="en-US" u="sng">
                <a:hlinkClick r:id="rId5"/>
              </a:rPr>
              <a:t>Liaison Librarians</a:t>
            </a:r>
            <a:endParaRPr lang="en-US" u="sng"/>
          </a:p>
          <a:p>
            <a:r>
              <a:rPr lang="en-US">
                <a:hlinkClick r:id="rId6"/>
              </a:rPr>
              <a:t>Digital Research Services (DRS)</a:t>
            </a:r>
            <a:endParaRPr lang="en-US"/>
          </a:p>
          <a:p>
            <a:pPr lvl="1"/>
            <a:r>
              <a:rPr lang="en-US"/>
              <a:t>Drop-in sessions</a:t>
            </a:r>
          </a:p>
          <a:p>
            <a:pPr lvl="1"/>
            <a:r>
              <a:rPr lang="en-US"/>
              <a:t>Three pillars of DRI: RDM, Research Software, and Advanced Research Computing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272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1" name="Rectangle 10">
            <a:extLst>
              <a:ext uri="{FF2B5EF4-FFF2-40B4-BE49-F238E27FC236}">
                <a16:creationId xmlns:a16="http://schemas.microsoft.com/office/drawing/2014/main" id="{68A22513-307E-4203-BEFF-5BBBFAFDD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12">
            <a:extLst>
              <a:ext uri="{FF2B5EF4-FFF2-40B4-BE49-F238E27FC236}">
                <a16:creationId xmlns:a16="http://schemas.microsoft.com/office/drawing/2014/main" id="{B4211F11-4937-44F9-B733-211517A2D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9076" y="-431"/>
            <a:ext cx="11742924" cy="6858427"/>
          </a:xfrm>
          <a:prstGeom prst="rect">
            <a:avLst/>
          </a:prstGeom>
          <a:gradFill>
            <a:gsLst>
              <a:gs pos="2000">
                <a:schemeClr val="accent5">
                  <a:alpha val="17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14">
            <a:extLst>
              <a:ext uri="{FF2B5EF4-FFF2-40B4-BE49-F238E27FC236}">
                <a16:creationId xmlns:a16="http://schemas.microsoft.com/office/drawing/2014/main" id="{6CF7BA0D-619B-4BA4-AF41-9F99DE301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9076" y="-429"/>
            <a:ext cx="11742924" cy="6400800"/>
          </a:xfrm>
          <a:prstGeom prst="rect">
            <a:avLst/>
          </a:prstGeom>
          <a:gradFill>
            <a:gsLst>
              <a:gs pos="0">
                <a:schemeClr val="accent5">
                  <a:alpha val="76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16">
            <a:extLst>
              <a:ext uri="{FF2B5EF4-FFF2-40B4-BE49-F238E27FC236}">
                <a16:creationId xmlns:a16="http://schemas.microsoft.com/office/drawing/2014/main" id="{F20A1EE3-9DEB-45B0-A9FA-080457925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-12648"/>
            <a:ext cx="11742924" cy="6870648"/>
          </a:xfrm>
          <a:prstGeom prst="rect">
            <a:avLst/>
          </a:prstGeom>
          <a:gradFill>
            <a:gsLst>
              <a:gs pos="37000">
                <a:schemeClr val="accent5">
                  <a:lumMod val="60000"/>
                  <a:lumOff val="40000"/>
                  <a:alpha val="25000"/>
                </a:schemeClr>
              </a:gs>
              <a:gs pos="100000">
                <a:schemeClr val="accent2">
                  <a:alpha val="74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18">
            <a:extLst>
              <a:ext uri="{FF2B5EF4-FFF2-40B4-BE49-F238E27FC236}">
                <a16:creationId xmlns:a16="http://schemas.microsoft.com/office/drawing/2014/main" id="{C39513AF-ACB9-491F-AB2C-AA27171CB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8860813" cy="6857572"/>
          </a:xfrm>
          <a:prstGeom prst="rect">
            <a:avLst/>
          </a:prstGeom>
          <a:gradFill>
            <a:gsLst>
              <a:gs pos="6000">
                <a:schemeClr val="accent2">
                  <a:alpha val="88000"/>
                </a:schemeClr>
              </a:gs>
              <a:gs pos="100000">
                <a:schemeClr val="accent6">
                  <a:lumMod val="75000"/>
                  <a:alpha val="66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reeform: Shape 20">
            <a:extLst>
              <a:ext uri="{FF2B5EF4-FFF2-40B4-BE49-F238E27FC236}">
                <a16:creationId xmlns:a16="http://schemas.microsoft.com/office/drawing/2014/main" id="{45F36B92-14BC-4E12-8F9A-737EFED6C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33214">
            <a:off x="5243949" y="-200984"/>
            <a:ext cx="6022658" cy="6022658"/>
          </a:xfrm>
          <a:custGeom>
            <a:avLst/>
            <a:gdLst>
              <a:gd name="connsiteX0" fmla="*/ 5757156 w 6022658"/>
              <a:gd name="connsiteY0" fmla="*/ 4243377 h 6022658"/>
              <a:gd name="connsiteX1" fmla="*/ 4298301 w 6022658"/>
              <a:gd name="connsiteY1" fmla="*/ 5730698 h 6022658"/>
              <a:gd name="connsiteX2" fmla="*/ 4183474 w 6022658"/>
              <a:gd name="connsiteY2" fmla="*/ 5786013 h 6022658"/>
              <a:gd name="connsiteX3" fmla="*/ 3011329 w 6022658"/>
              <a:gd name="connsiteY3" fmla="*/ 6022658 h 6022658"/>
              <a:gd name="connsiteX4" fmla="*/ 0 w 6022658"/>
              <a:gd name="connsiteY4" fmla="*/ 3011329 h 6022658"/>
              <a:gd name="connsiteX5" fmla="*/ 3011329 w 6022658"/>
              <a:gd name="connsiteY5" fmla="*/ 0 h 6022658"/>
              <a:gd name="connsiteX6" fmla="*/ 6022658 w 6022658"/>
              <a:gd name="connsiteY6" fmla="*/ 3011329 h 6022658"/>
              <a:gd name="connsiteX7" fmla="*/ 5786013 w 6022658"/>
              <a:gd name="connsiteY7" fmla="*/ 4183474 h 6022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2658" h="6022658">
                <a:moveTo>
                  <a:pt x="5757156" y="4243377"/>
                </a:moveTo>
                <a:lnTo>
                  <a:pt x="4298301" y="5730698"/>
                </a:lnTo>
                <a:lnTo>
                  <a:pt x="4183474" y="5786013"/>
                </a:lnTo>
                <a:cubicBezTo>
                  <a:pt x="3823203" y="5938395"/>
                  <a:pt x="3427106" y="6022658"/>
                  <a:pt x="3011329" y="6022658"/>
                </a:cubicBezTo>
                <a:cubicBezTo>
                  <a:pt x="1348218" y="6022658"/>
                  <a:pt x="0" y="4674440"/>
                  <a:pt x="0" y="3011329"/>
                </a:cubicBezTo>
                <a:cubicBezTo>
                  <a:pt x="0" y="1348218"/>
                  <a:pt x="1348218" y="0"/>
                  <a:pt x="3011329" y="0"/>
                </a:cubicBezTo>
                <a:cubicBezTo>
                  <a:pt x="4674440" y="0"/>
                  <a:pt x="6022658" y="1348218"/>
                  <a:pt x="6022658" y="3011329"/>
                </a:cubicBezTo>
                <a:cubicBezTo>
                  <a:pt x="6022658" y="3427107"/>
                  <a:pt x="5938394" y="3823204"/>
                  <a:pt x="5786013" y="4183474"/>
                </a:cubicBezTo>
                <a:close/>
              </a:path>
            </a:pathLst>
          </a:custGeom>
          <a:gradFill>
            <a:gsLst>
              <a:gs pos="21000">
                <a:schemeClr val="accent2">
                  <a:alpha val="0"/>
                </a:schemeClr>
              </a:gs>
              <a:gs pos="85000">
                <a:schemeClr val="accent6">
                  <a:alpha val="13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1F0B8E-C8FD-49C3-AD03-DCE3861D5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638" y="1122362"/>
            <a:ext cx="6951109" cy="2842863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4400" spc="750">
                <a:solidFill>
                  <a:schemeClr val="bg1"/>
                </a:solidFill>
              </a:rPr>
              <a:t>Thanks! Questions?</a:t>
            </a:r>
          </a:p>
        </p:txBody>
      </p:sp>
    </p:spTree>
    <p:extLst>
      <p:ext uri="{BB962C8B-B14F-4D97-AF65-F5344CB8AC3E}">
        <p14:creationId xmlns:p14="http://schemas.microsoft.com/office/powerpoint/2010/main" val="2508270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141B-BA75-4891-A0BB-741F2E10283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42915" y="519021"/>
            <a:ext cx="4661572" cy="109280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3200"/>
              <a:t>The research data lifecycle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451E9-BFD9-40A1-9B7C-6AC093566334}"/>
              </a:ext>
            </a:extLst>
          </p:cNvPr>
          <p:cNvSpPr txBox="1"/>
          <p:nvPr/>
        </p:nvSpPr>
        <p:spPr>
          <a:xfrm>
            <a:off x="442915" y="5049840"/>
            <a:ext cx="3457572" cy="46256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600"/>
              </a:spcAft>
              <a:buSzPct val="70000"/>
              <a:buFont typeface="Wingdings 2" panose="05020102010507070707" pitchFamily="18" charset="2"/>
              <a:buChar char="à"/>
            </a:pPr>
            <a:r>
              <a:rPr lang="en-US" sz="1000">
                <a:solidFill>
                  <a:schemeClr val="tx2"/>
                </a:solidFill>
                <a:ea typeface="Microsoft Sans Serif" panose="020B0604020202020204" pitchFamily="34" charset="0"/>
                <a:cs typeface="Microsoft Sans Serif" panose="020B0604020202020204" pitchFamily="34" charset="0"/>
              </a:rPr>
              <a:t>Source: </a:t>
            </a:r>
            <a:r>
              <a:rPr lang="en-US" sz="1000" err="1">
                <a:solidFill>
                  <a:schemeClr val="tx2"/>
                </a:solidFill>
                <a:ea typeface="Microsoft Sans Serif" panose="020B0604020202020204" pitchFamily="34" charset="0"/>
                <a:cs typeface="Microsoft Sans Serif" panose="020B0604020202020204" pitchFamily="34" charset="0"/>
                <a:hlinkClick r:id="rId3"/>
              </a:rPr>
              <a:t>Jisc</a:t>
            </a:r>
            <a:r>
              <a:rPr lang="en-US" sz="1000">
                <a:solidFill>
                  <a:schemeClr val="tx2"/>
                </a:solidFill>
                <a:ea typeface="Microsoft Sans Serif" panose="020B0604020202020204" pitchFamily="34" charset="0"/>
                <a:cs typeface="Microsoft Sans Serif" panose="020B0604020202020204" pitchFamily="34" charset="0"/>
                <a:hlinkClick r:id="rId3"/>
              </a:rPr>
              <a:t> Research Data Management Toolkit, “Research Data Lifecycle” (CC-BY-ND) </a:t>
            </a:r>
            <a:endParaRPr lang="en-US" sz="1000">
              <a:solidFill>
                <a:schemeClr val="tx2"/>
              </a:solidFill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DABA7E-C802-437A-A9A3-F50C441083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" r="1" b="1"/>
          <a:stretch/>
        </p:blipFill>
        <p:spPr>
          <a:xfrm>
            <a:off x="5190588" y="-1"/>
            <a:ext cx="6407025" cy="6382871"/>
          </a:xfrm>
          <a:custGeom>
            <a:avLst/>
            <a:gdLst/>
            <a:ahLst/>
            <a:cxnLst/>
            <a:rect l="l" t="t" r="r" b="b"/>
            <a:pathLst>
              <a:path w="7824788" h="5957994">
                <a:moveTo>
                  <a:pt x="0" y="0"/>
                </a:moveTo>
                <a:lnTo>
                  <a:pt x="7824788" y="0"/>
                </a:lnTo>
                <a:lnTo>
                  <a:pt x="7824788" y="5957994"/>
                </a:lnTo>
                <a:lnTo>
                  <a:pt x="0" y="595799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76184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9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11">
            <a:extLst>
              <a:ext uri="{FF2B5EF4-FFF2-40B4-BE49-F238E27FC236}">
                <a16:creationId xmlns:a16="http://schemas.microsoft.com/office/drawing/2014/main" id="{45EA7F1D-6737-4609-94CE-0E7C0CED7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3">
            <a:extLst>
              <a:ext uri="{FF2B5EF4-FFF2-40B4-BE49-F238E27FC236}">
                <a16:creationId xmlns:a16="http://schemas.microsoft.com/office/drawing/2014/main" id="{7A0FCA68-3497-4CB3-8C25-B6AE87EFE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12191999" cy="6858000"/>
          </a:xfrm>
          <a:prstGeom prst="rect">
            <a:avLst/>
          </a:prstGeom>
          <a:gradFill>
            <a:gsLst>
              <a:gs pos="0">
                <a:schemeClr val="accent4">
                  <a:alpha val="61000"/>
                </a:schemeClr>
              </a:gs>
              <a:gs pos="100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5">
            <a:extLst>
              <a:ext uri="{FF2B5EF4-FFF2-40B4-BE49-F238E27FC236}">
                <a16:creationId xmlns:a16="http://schemas.microsoft.com/office/drawing/2014/main" id="{CAA3DC6B-18DE-4588-B321-8101DED54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80357" y="0"/>
            <a:ext cx="11711642" cy="6857998"/>
          </a:xfrm>
          <a:prstGeom prst="rect">
            <a:avLst/>
          </a:prstGeom>
          <a:gradFill>
            <a:gsLst>
              <a:gs pos="6000">
                <a:schemeClr val="accent6">
                  <a:lumMod val="75000"/>
                  <a:alpha val="93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7">
            <a:extLst>
              <a:ext uri="{FF2B5EF4-FFF2-40B4-BE49-F238E27FC236}">
                <a16:creationId xmlns:a16="http://schemas.microsoft.com/office/drawing/2014/main" id="{9AA34BCD-93B4-45FF-9448-87F7C4311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038600" y="1494"/>
            <a:ext cx="8153399" cy="6399306"/>
          </a:xfrm>
          <a:prstGeom prst="rect">
            <a:avLst/>
          </a:prstGeom>
          <a:gradFill>
            <a:gsLst>
              <a:gs pos="22000">
                <a:schemeClr val="accent2">
                  <a:alpha val="68000"/>
                </a:schemeClr>
              </a:gs>
              <a:gs pos="99000">
                <a:schemeClr val="accent5"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19">
            <a:extLst>
              <a:ext uri="{FF2B5EF4-FFF2-40B4-BE49-F238E27FC236}">
                <a16:creationId xmlns:a16="http://schemas.microsoft.com/office/drawing/2014/main" id="{5BF7F8F0-28A9-4A24-96A8-E5E423FBF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988591">
            <a:off x="7897613" y="684022"/>
            <a:ext cx="5330585" cy="5218721"/>
          </a:xfrm>
          <a:custGeom>
            <a:avLst/>
            <a:gdLst>
              <a:gd name="connsiteX0" fmla="*/ 4721855 w 5330585"/>
              <a:gd name="connsiteY0" fmla="*/ 4361426 h 5218721"/>
              <a:gd name="connsiteX1" fmla="*/ 3457542 w 5330585"/>
              <a:gd name="connsiteY1" fmla="*/ 5211667 h 5218721"/>
              <a:gd name="connsiteX2" fmla="*/ 3430109 w 5330585"/>
              <a:gd name="connsiteY2" fmla="*/ 5218721 h 5218721"/>
              <a:gd name="connsiteX3" fmla="*/ 0 w 5330585"/>
              <a:gd name="connsiteY3" fmla="*/ 2647363 h 5218721"/>
              <a:gd name="connsiteX4" fmla="*/ 12834 w 5330585"/>
              <a:gd name="connsiteY4" fmla="*/ 2393199 h 5218721"/>
              <a:gd name="connsiteX5" fmla="*/ 2664828 w 5330585"/>
              <a:gd name="connsiteY5" fmla="*/ 0 h 5218721"/>
              <a:gd name="connsiteX6" fmla="*/ 5330585 w 5330585"/>
              <a:gd name="connsiteY6" fmla="*/ 2665757 h 5218721"/>
              <a:gd name="connsiteX7" fmla="*/ 4721855 w 5330585"/>
              <a:gd name="connsiteY7" fmla="*/ 4361426 h 5218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30585" h="5218721">
                <a:moveTo>
                  <a:pt x="4721855" y="4361426"/>
                </a:moveTo>
                <a:cubicBezTo>
                  <a:pt x="4395896" y="4756397"/>
                  <a:pt x="3958379" y="5055891"/>
                  <a:pt x="3457542" y="5211667"/>
                </a:cubicBezTo>
                <a:lnTo>
                  <a:pt x="3430109" y="5218721"/>
                </a:lnTo>
                <a:lnTo>
                  <a:pt x="0" y="2647363"/>
                </a:lnTo>
                <a:lnTo>
                  <a:pt x="12834" y="2393199"/>
                </a:lnTo>
                <a:cubicBezTo>
                  <a:pt x="149347" y="1048975"/>
                  <a:pt x="1284587" y="0"/>
                  <a:pt x="2664828" y="0"/>
                </a:cubicBezTo>
                <a:cubicBezTo>
                  <a:pt x="4137085" y="0"/>
                  <a:pt x="5330585" y="1193500"/>
                  <a:pt x="5330585" y="2665757"/>
                </a:cubicBezTo>
                <a:cubicBezTo>
                  <a:pt x="5330585" y="3309870"/>
                  <a:pt x="5102142" y="3900626"/>
                  <a:pt x="4721855" y="4361426"/>
                </a:cubicBezTo>
                <a:close/>
              </a:path>
            </a:pathLst>
          </a:custGeom>
          <a:gradFill>
            <a:gsLst>
              <a:gs pos="16000">
                <a:schemeClr val="accent6">
                  <a:alpha val="0"/>
                </a:schemeClr>
              </a:gs>
              <a:gs pos="85000">
                <a:schemeClr val="accent6">
                  <a:lumMod val="60000"/>
                  <a:lumOff val="40000"/>
                  <a:alpha val="2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EE5410-5DAB-442C-8E7B-CDAB35E75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-3"/>
            <a:ext cx="12191999" cy="4399229"/>
          </a:xfrm>
          <a:prstGeom prst="rect">
            <a:avLst/>
          </a:prstGeom>
          <a:gradFill>
            <a:gsLst>
              <a:gs pos="22000">
                <a:schemeClr val="accent2">
                  <a:alpha val="49000"/>
                </a:schemeClr>
              </a:gs>
              <a:gs pos="99000">
                <a:schemeClr val="accent5">
                  <a:alpha val="62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9DF7C4-2E6A-4A23-9966-1C825D7E7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282" y="1584183"/>
            <a:ext cx="9194096" cy="2431226"/>
          </a:xfrm>
        </p:spPr>
        <p:txBody>
          <a:bodyPr vert="horz" lIns="0" tIns="0" rIns="0" bIns="0" rtlCol="0" anchor="t" anchorCtr="0">
            <a:normAutofit/>
          </a:bodyPr>
          <a:lstStyle/>
          <a:p>
            <a:pPr algn="r"/>
            <a:r>
              <a:rPr lang="en-US" sz="4400" spc="750">
                <a:solidFill>
                  <a:schemeClr val="bg1"/>
                </a:solidFill>
              </a:rPr>
              <a:t>What are some ways we can practice good data organization?</a:t>
            </a:r>
          </a:p>
        </p:txBody>
      </p:sp>
    </p:spTree>
    <p:extLst>
      <p:ext uri="{BB962C8B-B14F-4D97-AF65-F5344CB8AC3E}">
        <p14:creationId xmlns:p14="http://schemas.microsoft.com/office/powerpoint/2010/main" val="670118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A005396E-80B1-442E-BE66-0129353B3E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1" y="86452"/>
            <a:ext cx="10241280" cy="6119434"/>
          </a:xfrm>
        </p:spPr>
      </p:pic>
    </p:spTree>
    <p:extLst>
      <p:ext uri="{BB962C8B-B14F-4D97-AF65-F5344CB8AC3E}">
        <p14:creationId xmlns:p14="http://schemas.microsoft.com/office/powerpoint/2010/main" val="1212690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receipt, screenshot&#10;&#10;Description automatically generated">
            <a:extLst>
              <a:ext uri="{FF2B5EF4-FFF2-40B4-BE49-F238E27FC236}">
                <a16:creationId xmlns:a16="http://schemas.microsoft.com/office/drawing/2014/main" id="{7B5FFC56-9043-41B4-84AB-C05B5F1545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78" y="799496"/>
            <a:ext cx="8657134" cy="525900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28449C-A494-458E-81C8-A757D9579DB1}"/>
              </a:ext>
            </a:extLst>
          </p:cNvPr>
          <p:cNvSpPr txBox="1"/>
          <p:nvPr/>
        </p:nvSpPr>
        <p:spPr>
          <a:xfrm>
            <a:off x="519953" y="6058503"/>
            <a:ext cx="6523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/>
              <a:t>Image: </a:t>
            </a:r>
            <a:r>
              <a:rPr lang="en-US" b="1" i="1">
                <a:hlinkClick r:id="rId4"/>
              </a:rPr>
              <a:t>Dryad FAIR Data</a:t>
            </a:r>
            <a:r>
              <a:rPr lang="en-US" i="1"/>
              <a:t> practices to organize files in a logical schema.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2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, email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DBC43718-E7AA-43A7-90B9-243B060445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2970" y="207264"/>
            <a:ext cx="10638918" cy="5967324"/>
          </a:xfrm>
        </p:spPr>
      </p:pic>
    </p:spTree>
    <p:extLst>
      <p:ext uri="{BB962C8B-B14F-4D97-AF65-F5344CB8AC3E}">
        <p14:creationId xmlns:p14="http://schemas.microsoft.com/office/powerpoint/2010/main" val="1205100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607EF7-68BF-4102-8B10-EE29E85A1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057" y="365852"/>
            <a:ext cx="6270601" cy="5738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E97A86-9A2E-4941-8F7E-839CE3172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0397" y="2238691"/>
            <a:ext cx="1342483" cy="117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9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2E47CC-847B-492D-AA63-588A3BD1AE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910" y="164177"/>
            <a:ext cx="8450130" cy="652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71573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F136FD5938604A82796023E9F20D6C" ma:contentTypeVersion="4" ma:contentTypeDescription="Create a new document." ma:contentTypeScope="" ma:versionID="4a0bd429bf3ac5e3359c36ec212bdba0">
  <xsd:schema xmlns:xsd="http://www.w3.org/2001/XMLSchema" xmlns:xs="http://www.w3.org/2001/XMLSchema" xmlns:p="http://schemas.microsoft.com/office/2006/metadata/properties" xmlns:ns2="d2c5b14a-143b-4789-a8c2-d8b103e06588" targetNamespace="http://schemas.microsoft.com/office/2006/metadata/properties" ma:root="true" ma:fieldsID="d86baf5898514eba9c3cbb132950f72e" ns2:_="">
    <xsd:import namespace="d2c5b14a-143b-4789-a8c2-d8b103e0658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c5b14a-143b-4789-a8c2-d8b103e065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003A814-DD8B-44C4-B9C9-259D75E943C7}">
  <ds:schemaRefs>
    <ds:schemaRef ds:uri="d2c5b14a-143b-4789-a8c2-d8b103e0658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8F46790-B876-46C6-ADBC-BAB76DABDC0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0D87D06-9DFD-4CBE-A2C1-4D67EDA9EBB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Words>911</Words>
  <Application>Microsoft Office PowerPoint</Application>
  <PresentationFormat>Widescreen</PresentationFormat>
  <Paragraphs>117</Paragraphs>
  <Slides>25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Corbel</vt:lpstr>
      <vt:lpstr>Neue Haas Grotesk Text Pro</vt:lpstr>
      <vt:lpstr>Tw Cen MT</vt:lpstr>
      <vt:lpstr>Wingdings 2</vt:lpstr>
      <vt:lpstr>GradientRiseVTI</vt:lpstr>
      <vt:lpstr>Managing and organizing data</vt:lpstr>
      <vt:lpstr>Outline</vt:lpstr>
      <vt:lpstr>The research data lifecycle</vt:lpstr>
      <vt:lpstr>What are some ways we can practice good data organization?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File naming conventions exercise</vt:lpstr>
      <vt:lpstr>PowerPoint Presentation</vt:lpstr>
      <vt:lpstr>PowerPoint Presentation</vt:lpstr>
      <vt:lpstr>File naming conventions exercise </vt:lpstr>
      <vt:lpstr>When naming files</vt:lpstr>
      <vt:lpstr>PowerPoint Presentation</vt:lpstr>
      <vt:lpstr>Preservation File Formats</vt:lpstr>
      <vt:lpstr>Metadata and documentation</vt:lpstr>
      <vt:lpstr>Metadata for research data at a high-level</vt:lpstr>
      <vt:lpstr>README document - Project</vt:lpstr>
      <vt:lpstr>PowerPoint Presentation</vt:lpstr>
      <vt:lpstr>PowerPoint Presentation</vt:lpstr>
      <vt:lpstr>Readme document – file/dataset</vt:lpstr>
      <vt:lpstr>Examples</vt:lpstr>
      <vt:lpstr>McGill RDM Resources</vt:lpstr>
      <vt:lpstr>Thanks!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Data Management</dc:title>
  <dc:creator>Alisa Beth Rod, Dr</dc:creator>
  <cp:lastModifiedBy>Alisa Beth Rod, Dr</cp:lastModifiedBy>
  <cp:revision>4</cp:revision>
  <dcterms:created xsi:type="dcterms:W3CDTF">2021-04-12T17:40:06Z</dcterms:created>
  <dcterms:modified xsi:type="dcterms:W3CDTF">2022-08-08T14:21:24Z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0x010100D4F136FD5938604A82796023E9F20D6C</vt:lpwstr>
  </property>
</Properties>
</file>

<file path=docProps/thumbnail.jpeg>
</file>